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404" r:id="rId2"/>
    <p:sldId id="418" r:id="rId3"/>
    <p:sldId id="386" r:id="rId4"/>
    <p:sldId id="293" r:id="rId5"/>
    <p:sldId id="412" r:id="rId6"/>
    <p:sldId id="413" r:id="rId7"/>
    <p:sldId id="273" r:id="rId8"/>
    <p:sldId id="274" r:id="rId9"/>
    <p:sldId id="275" r:id="rId10"/>
    <p:sldId id="276" r:id="rId11"/>
    <p:sldId id="277" r:id="rId12"/>
    <p:sldId id="278" r:id="rId13"/>
    <p:sldId id="410" r:id="rId14"/>
    <p:sldId id="420" r:id="rId15"/>
    <p:sldId id="257" r:id="rId16"/>
    <p:sldId id="258" r:id="rId17"/>
    <p:sldId id="264" r:id="rId18"/>
    <p:sldId id="265" r:id="rId19"/>
    <p:sldId id="259" r:id="rId20"/>
    <p:sldId id="260" r:id="rId21"/>
    <p:sldId id="261" r:id="rId22"/>
    <p:sldId id="262" r:id="rId23"/>
    <p:sldId id="349" r:id="rId24"/>
    <p:sldId id="263" r:id="rId25"/>
    <p:sldId id="407" r:id="rId26"/>
    <p:sldId id="414" r:id="rId27"/>
    <p:sldId id="287" r:id="rId28"/>
    <p:sldId id="416" r:id="rId29"/>
    <p:sldId id="288" r:id="rId30"/>
    <p:sldId id="417" r:id="rId31"/>
    <p:sldId id="289" r:id="rId32"/>
    <p:sldId id="281" r:id="rId33"/>
    <p:sldId id="309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A23"/>
    <a:srgbClr val="DA0812"/>
    <a:srgbClr val="FFFFFF"/>
    <a:srgbClr val="DC1721"/>
    <a:srgbClr val="615D5C"/>
    <a:srgbClr val="FF33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>
        <p:scale>
          <a:sx n="80" d="100"/>
          <a:sy n="80" d="100"/>
        </p:scale>
        <p:origin x="1722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2C700-D05F-43AB-8DFC-39643D50F1B9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7EFEB8-241A-40CB-80A9-434DBBBA7F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961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88590-D952-46B4-A81E-E80FCE1B85D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625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88590-D952-46B4-A81E-E80FCE1B85D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888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88590-D952-46B4-A81E-E80FCE1B85D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188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88590-D952-46B4-A81E-E80FCE1B85D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014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88590-D952-46B4-A81E-E80FCE1B85D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40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88590-D952-46B4-A81E-E80FCE1B85D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062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88590-D952-46B4-A81E-E80FCE1B85D5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912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88590-D952-46B4-A81E-E80FCE1B85D5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14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88590-D952-46B4-A81E-E80FCE1B85D5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014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D740-F454-423B-A5A9-572472D18906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B4F4C-679E-4D88-8DA6-2E3CD352C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342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D740-F454-423B-A5A9-572472D18906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B4F4C-679E-4D88-8DA6-2E3CD352C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6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D740-F454-423B-A5A9-572472D18906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B4F4C-679E-4D88-8DA6-2E3CD352C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365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271" y="109253"/>
            <a:ext cx="1765016" cy="7335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C668AB-E5F7-426D-6061-1764A71043C0}"/>
              </a:ext>
            </a:extLst>
          </p:cNvPr>
          <p:cNvSpPr txBox="1"/>
          <p:nvPr userDrawn="1"/>
        </p:nvSpPr>
        <p:spPr>
          <a:xfrm>
            <a:off x="455921" y="6364777"/>
            <a:ext cx="22793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ЭНЕРГИЯ ДЛЯ ЖИЗНИ</a:t>
            </a:r>
            <a:endParaRPr lang="en-RU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215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Graphic 11">
            <a:extLst>
              <a:ext uri="{FF2B5EF4-FFF2-40B4-BE49-F238E27FC236}">
                <a16:creationId xmlns:a16="http://schemas.microsoft.com/office/drawing/2014/main" id="{AA659707-6613-FA89-78BF-9A0CDCC2E6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337800" y="0"/>
            <a:ext cx="1854200" cy="6858000"/>
          </a:xfrm>
          <a:prstGeom prst="rect">
            <a:avLst/>
          </a:prstGeom>
        </p:spPr>
      </p:pic>
      <p:pic>
        <p:nvPicPr>
          <p:cNvPr id="7" name="Graphic 5">
            <a:extLst>
              <a:ext uri="{FF2B5EF4-FFF2-40B4-BE49-F238E27FC236}">
                <a16:creationId xmlns:a16="http://schemas.microsoft.com/office/drawing/2014/main" id="{C29C3C03-9328-8154-F859-24929AF6A3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59101" y="557513"/>
            <a:ext cx="1916151" cy="725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C668AB-E5F7-426D-6061-1764A71043C0}"/>
              </a:ext>
            </a:extLst>
          </p:cNvPr>
          <p:cNvSpPr txBox="1"/>
          <p:nvPr userDrawn="1"/>
        </p:nvSpPr>
        <p:spPr>
          <a:xfrm>
            <a:off x="460128" y="6172775"/>
            <a:ext cx="227937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ekfgroup.com</a:t>
            </a:r>
            <a:endParaRPr lang="en-RU" sz="1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644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D740-F454-423B-A5A9-572472D18906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B4F4C-679E-4D88-8DA6-2E3CD352C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D740-F454-423B-A5A9-572472D18906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B4F4C-679E-4D88-8DA6-2E3CD352C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80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D740-F454-423B-A5A9-572472D18906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B4F4C-679E-4D88-8DA6-2E3CD352C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206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D740-F454-423B-A5A9-572472D18906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B4F4C-679E-4D88-8DA6-2E3CD352C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803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D740-F454-423B-A5A9-572472D18906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B4F4C-679E-4D88-8DA6-2E3CD352C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121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D740-F454-423B-A5A9-572472D18906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B4F4C-679E-4D88-8DA6-2E3CD352C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07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D740-F454-423B-A5A9-572472D18906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B4F4C-679E-4D88-8DA6-2E3CD352C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749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D740-F454-423B-A5A9-572472D18906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B4F4C-679E-4D88-8DA6-2E3CD352C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116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7D740-F454-423B-A5A9-572472D18906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B4F4C-679E-4D88-8DA6-2E3CD352C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310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36.png"/><Relationship Id="rId4" Type="http://schemas.microsoft.com/office/2007/relationships/hdphoto" Target="../media/hdphoto6.wdp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microsoft.com/office/2007/relationships/hdphoto" Target="../media/hdphoto1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microsoft.com/office/2007/relationships/hdphoto" Target="../media/hdphoto18.wdp"/><Relationship Id="rId4" Type="http://schemas.openxmlformats.org/officeDocument/2006/relationships/image" Target="../media/image58.png"/><Relationship Id="rId9" Type="http://schemas.microsoft.com/office/2007/relationships/hdphoto" Target="../media/hdphoto20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024CC6-E2B2-45E0-9B35-B680578033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1" t="24820" r="31556" b="23271"/>
          <a:stretch/>
        </p:blipFill>
        <p:spPr>
          <a:xfrm>
            <a:off x="-6090" y="1"/>
            <a:ext cx="12198089" cy="685799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 flipH="1">
            <a:off x="9229059" y="0"/>
            <a:ext cx="296294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D330F2C7-D89D-30BB-6DA0-EC05EA3923DE}"/>
              </a:ext>
            </a:extLst>
          </p:cNvPr>
          <p:cNvSpPr/>
          <p:nvPr/>
        </p:nvSpPr>
        <p:spPr>
          <a:xfrm>
            <a:off x="559655" y="549275"/>
            <a:ext cx="5906673" cy="5907948"/>
          </a:xfrm>
          <a:prstGeom prst="rect">
            <a:avLst/>
          </a:prstGeom>
          <a:solidFill>
            <a:srgbClr val="E31A2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20" name="Graphic 5">
            <a:extLst>
              <a:ext uri="{FF2B5EF4-FFF2-40B4-BE49-F238E27FC236}">
                <a16:creationId xmlns:a16="http://schemas.microsoft.com/office/drawing/2014/main" id="{EDF4653F-A3D7-A2F8-7F94-BC49E407F6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229060" y="549275"/>
            <a:ext cx="2499735" cy="6555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BC668AB-E5F7-426D-6061-1764A71043C0}"/>
              </a:ext>
            </a:extLst>
          </p:cNvPr>
          <p:cNvSpPr txBox="1"/>
          <p:nvPr/>
        </p:nvSpPr>
        <p:spPr>
          <a:xfrm>
            <a:off x="950394" y="5694738"/>
            <a:ext cx="227937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ekfgroup.com</a:t>
            </a:r>
            <a:endParaRPr lang="en-RU" sz="1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79E87F-847E-3751-F194-81AF19A34C40}"/>
              </a:ext>
            </a:extLst>
          </p:cNvPr>
          <p:cNvSpPr txBox="1"/>
          <p:nvPr/>
        </p:nvSpPr>
        <p:spPr>
          <a:xfrm>
            <a:off x="950394" y="842553"/>
            <a:ext cx="256081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ЭНЕРГИЯ ДЛЯ ЖИЗНИ</a:t>
            </a:r>
            <a:endParaRPr lang="en-RU" sz="1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F9BC9811-8CD6-4F4C-8DE3-F79E0E0F2318}"/>
              </a:ext>
            </a:extLst>
          </p:cNvPr>
          <p:cNvSpPr txBox="1">
            <a:spLocks/>
          </p:cNvSpPr>
          <p:nvPr/>
        </p:nvSpPr>
        <p:spPr>
          <a:xfrm>
            <a:off x="950394" y="2841530"/>
            <a:ext cx="52818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ru-RU" sz="4000" dirty="0">
                <a:solidFill>
                  <a:schemeClr val="bg1"/>
                </a:solidFill>
              </a:rPr>
              <a:t>УСТРОЙСТВА ЭТАЖНЫЕ</a:t>
            </a:r>
          </a:p>
        </p:txBody>
      </p:sp>
    </p:spTree>
    <p:extLst>
      <p:ext uri="{BB962C8B-B14F-4D97-AF65-F5344CB8AC3E}">
        <p14:creationId xmlns:p14="http://schemas.microsoft.com/office/powerpoint/2010/main" val="2756264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2" b="97262" l="7143" r="898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75" y="1543876"/>
            <a:ext cx="4787549" cy="4352316"/>
          </a:xfrm>
          <a:prstGeom prst="rect">
            <a:avLst/>
          </a:prstGeo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D151A2C4-4E39-46E9-AFE3-6EED35EA526C}"/>
              </a:ext>
            </a:extLst>
          </p:cNvPr>
          <p:cNvSpPr txBox="1">
            <a:spLocks/>
          </p:cNvSpPr>
          <p:nvPr/>
        </p:nvSpPr>
        <p:spPr>
          <a:xfrm>
            <a:off x="457198" y="237917"/>
            <a:ext cx="9220201" cy="471777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ЩЭ 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BASIC</a:t>
            </a: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 СО СЛАБОТОЧНЫМ ОТСЕКОМ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D3B7E72A-36FF-49DB-818E-95C7A55A5D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981890"/>
              </p:ext>
            </p:extLst>
          </p:nvPr>
        </p:nvGraphicFramePr>
        <p:xfrm>
          <a:off x="7813413" y="1723604"/>
          <a:ext cx="3970338" cy="32838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98369">
                  <a:extLst>
                    <a:ext uri="{9D8B030D-6E8A-4147-A177-3AD203B41FA5}">
                      <a16:colId xmlns:a16="http://schemas.microsoft.com/office/drawing/2014/main" val="2201318624"/>
                    </a:ext>
                  </a:extLst>
                </a:gridCol>
                <a:gridCol w="1771969">
                  <a:extLst>
                    <a:ext uri="{9D8B030D-6E8A-4147-A177-3AD203B41FA5}">
                      <a16:colId xmlns:a16="http://schemas.microsoft.com/office/drawing/2014/main" val="1746789183"/>
                    </a:ext>
                  </a:extLst>
                </a:gridCol>
              </a:tblGrid>
              <a:tr h="4072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Характеристики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70979"/>
                  </a:ext>
                </a:extLst>
              </a:tr>
              <a:tr h="41241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Толщина металла, мм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двери</a:t>
                      </a:r>
                      <a:r>
                        <a:rPr lang="ru-RU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– 0,7</a:t>
                      </a:r>
                    </a:p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корпус – 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559240"/>
                  </a:ext>
                </a:extLst>
              </a:tr>
              <a:tr h="41166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Количество квартир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до 8*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7699077"/>
                  </a:ext>
                </a:extLst>
              </a:tr>
              <a:tr h="41166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Количество модулей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до 9 на квартиру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898733"/>
                  </a:ext>
                </a:extLst>
              </a:tr>
              <a:tr h="4116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Подвод кабеля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снизу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/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сверху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71208"/>
                  </a:ext>
                </a:extLst>
              </a:tr>
              <a:tr h="40801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Способ установки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встраиваемый/ навесной**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5294916"/>
                  </a:ext>
                </a:extLst>
              </a:tr>
              <a:tr h="41166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Габариты (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ВхШхГ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), мм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1000х950х150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8231085"/>
                  </a:ext>
                </a:extLst>
              </a:tr>
              <a:tr h="40952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Габариты ниши (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ВхШхГ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), мм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мин: 910х870х135</a:t>
                      </a:r>
                    </a:p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макс: 980x930x135+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002957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5F86FE06-7029-494A-8A01-A0F593102711}"/>
              </a:ext>
            </a:extLst>
          </p:cNvPr>
          <p:cNvSpPr txBox="1"/>
          <p:nvPr/>
        </p:nvSpPr>
        <p:spPr>
          <a:xfrm>
            <a:off x="7682812" y="5316979"/>
            <a:ext cx="4078978" cy="553998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* — в зависимости от типа прибора учета</a:t>
            </a:r>
          </a:p>
          <a:p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** — при использовании специального кожуха для навесного исполнения</a:t>
            </a:r>
          </a:p>
        </p:txBody>
      </p:sp>
    </p:spTree>
    <p:extLst>
      <p:ext uri="{BB962C8B-B14F-4D97-AF65-F5344CB8AC3E}">
        <p14:creationId xmlns:p14="http://schemas.microsoft.com/office/powerpoint/2010/main" val="871262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45" y="2734858"/>
            <a:ext cx="2304310" cy="26097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359" y="2934746"/>
            <a:ext cx="2430918" cy="22099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673" y="3001225"/>
            <a:ext cx="2076968" cy="207696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3751502" y="4030524"/>
            <a:ext cx="1357313" cy="38328"/>
          </a:xfrm>
          <a:prstGeom prst="line">
            <a:avLst/>
          </a:prstGeom>
          <a:ln w="19050">
            <a:solidFill>
              <a:srgbClr val="DC172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cxnSpLocks/>
          </p:cNvCxnSpPr>
          <p:nvPr/>
        </p:nvCxnSpPr>
        <p:spPr>
          <a:xfrm flipV="1">
            <a:off x="6981092" y="3994133"/>
            <a:ext cx="1743808" cy="53120"/>
          </a:xfrm>
          <a:prstGeom prst="line">
            <a:avLst/>
          </a:prstGeom>
          <a:ln w="19050">
            <a:solidFill>
              <a:srgbClr val="DC172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5066557" y="3991202"/>
            <a:ext cx="84517" cy="82305"/>
          </a:xfrm>
          <a:prstGeom prst="ellipse">
            <a:avLst/>
          </a:prstGeom>
          <a:solidFill>
            <a:srgbClr val="DC172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вал 20"/>
          <p:cNvSpPr/>
          <p:nvPr/>
        </p:nvSpPr>
        <p:spPr>
          <a:xfrm>
            <a:off x="6928565" y="4003169"/>
            <a:ext cx="84517" cy="82305"/>
          </a:xfrm>
          <a:prstGeom prst="ellipse">
            <a:avLst/>
          </a:prstGeom>
          <a:solidFill>
            <a:srgbClr val="DC172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943845" y="5352028"/>
            <a:ext cx="25048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ЩЭ навесной</a:t>
            </a:r>
          </a:p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PROxima / Basic</a:t>
            </a:r>
            <a:endParaRPr lang="ru-RU" sz="12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821673" y="5352028"/>
            <a:ext cx="18750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Кожух</a:t>
            </a:r>
          </a:p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универсальный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EKF</a:t>
            </a:r>
            <a:endParaRPr lang="ru-RU" sz="12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8564564" y="5352028"/>
            <a:ext cx="16466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ЩЭ встраиваемый</a:t>
            </a:r>
          </a:p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PROxima / BASIC</a:t>
            </a:r>
            <a:endParaRPr lang="ru-RU" sz="1200" dirty="0"/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id="{BF2A8047-A4A5-48D8-8B34-77875F57F019}"/>
              </a:ext>
            </a:extLst>
          </p:cNvPr>
          <p:cNvSpPr txBox="1">
            <a:spLocks/>
          </p:cNvSpPr>
          <p:nvPr/>
        </p:nvSpPr>
        <p:spPr>
          <a:xfrm>
            <a:off x="457199" y="237917"/>
            <a:ext cx="6191430" cy="1013148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НАВЕСНОЕ ИСПОЛНЕНИЕ ЩЭ</a:t>
            </a:r>
          </a:p>
          <a:p>
            <a:pPr marL="0" indent="0">
              <a:buNone/>
            </a:pP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ИСПОЛЬЗОВАНИЕ КОЖУХА</a:t>
            </a:r>
          </a:p>
        </p:txBody>
      </p: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6FE4ED35-DF71-446C-BC16-AEC7BFD92FF1}"/>
              </a:ext>
            </a:extLst>
          </p:cNvPr>
          <p:cNvSpPr txBox="1">
            <a:spLocks/>
          </p:cNvSpPr>
          <p:nvPr/>
        </p:nvSpPr>
        <p:spPr>
          <a:xfrm>
            <a:off x="991684" y="1537080"/>
            <a:ext cx="7733215" cy="8843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Толщина металла кожуха: 1 мм</a:t>
            </a:r>
          </a:p>
          <a:p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2 </a:t>
            </a:r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</a:rPr>
              <a:t>типа кожуха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marL="228600" indent="-228600">
              <a:buAutoNum type="arabicPeriod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Для ЩЭ со слаботочным отсеком (справа / слева)</a:t>
            </a:r>
          </a:p>
          <a:p>
            <a:pPr marL="228600" indent="-228600">
              <a:buAutoNum type="arabicPeriod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Для ЩЭ без слаботочного отсека</a:t>
            </a: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D2517905-0F58-4F16-8771-F589CA7B506C}"/>
              </a:ext>
            </a:extLst>
          </p:cNvPr>
          <p:cNvSpPr/>
          <p:nvPr/>
        </p:nvSpPr>
        <p:spPr>
          <a:xfrm>
            <a:off x="581352" y="1597482"/>
            <a:ext cx="122346" cy="884316"/>
          </a:xfrm>
          <a:prstGeom prst="rect">
            <a:avLst/>
          </a:prstGeom>
          <a:solidFill>
            <a:srgbClr val="E3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469156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47" y="1533479"/>
            <a:ext cx="2646724" cy="26467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548" y="1533479"/>
            <a:ext cx="2646724" cy="2646724"/>
          </a:xfrm>
          <a:prstGeom prst="rect">
            <a:avLst/>
          </a:prstGeo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BA4C20F7-0570-48D5-B63B-B5AEE4596E6E}"/>
              </a:ext>
            </a:extLst>
          </p:cNvPr>
          <p:cNvSpPr txBox="1">
            <a:spLocks/>
          </p:cNvSpPr>
          <p:nvPr/>
        </p:nvSpPr>
        <p:spPr>
          <a:xfrm>
            <a:off x="457198" y="237917"/>
            <a:ext cx="6846069" cy="479930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ОТЛИЧИЯ ЩЭ 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PROXIMA </a:t>
            </a: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И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BASIC</a:t>
            </a:r>
            <a:endParaRPr lang="ru-RU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F5489104-EB7D-4BDE-B37B-F683863AB2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589008"/>
              </p:ext>
            </p:extLst>
          </p:nvPr>
        </p:nvGraphicFramePr>
        <p:xfrm>
          <a:off x="1109629" y="4632864"/>
          <a:ext cx="3718358" cy="12834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18358">
                  <a:extLst>
                    <a:ext uri="{9D8B030D-6E8A-4147-A177-3AD203B41FA5}">
                      <a16:colId xmlns:a16="http://schemas.microsoft.com/office/drawing/2014/main" val="2201318624"/>
                    </a:ext>
                  </a:extLst>
                </a:gridCol>
              </a:tblGrid>
              <a:tr h="3208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ЩЭ </a:t>
                      </a:r>
                      <a:r>
                        <a:rPr lang="en-US" sz="14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PROXIMA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70979"/>
                  </a:ext>
                </a:extLst>
              </a:tr>
              <a:tr h="32087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Фазные и</a:t>
                      </a: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N/</a:t>
                      </a: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 шины в комплекте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559240"/>
                  </a:ext>
                </a:extLst>
              </a:tr>
              <a:tr h="32087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Съемная монтажная рама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8893197"/>
                  </a:ext>
                </a:extLst>
              </a:tr>
              <a:tr h="32087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Удобнее</a:t>
                      </a:r>
                      <a:r>
                        <a:rPr lang="ru-RU" sz="100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для монтажников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17884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97B6D42A-DDCC-4BEC-958B-73076C15F5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982087"/>
              </p:ext>
            </p:extLst>
          </p:nvPr>
        </p:nvGraphicFramePr>
        <p:xfrm>
          <a:off x="7364013" y="4632864"/>
          <a:ext cx="3718358" cy="12834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18358">
                  <a:extLst>
                    <a:ext uri="{9D8B030D-6E8A-4147-A177-3AD203B41FA5}">
                      <a16:colId xmlns:a16="http://schemas.microsoft.com/office/drawing/2014/main" val="2201318624"/>
                    </a:ext>
                  </a:extLst>
                </a:gridCol>
              </a:tblGrid>
              <a:tr h="3208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ЩЭ </a:t>
                      </a:r>
                      <a:r>
                        <a:rPr lang="en-US" sz="14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BASIC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70979"/>
                  </a:ext>
                </a:extLst>
              </a:tr>
              <a:tr h="32087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Без шин N/PE и сжимов «Орех»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559240"/>
                  </a:ext>
                </a:extLst>
              </a:tr>
              <a:tr h="32087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Монтажная рама несъемная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8893197"/>
                  </a:ext>
                </a:extLst>
              </a:tr>
              <a:tr h="32087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На 30% ниже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PROxima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17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477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7">
            <a:extLst>
              <a:ext uri="{FF2B5EF4-FFF2-40B4-BE49-F238E27FC236}">
                <a16:creationId xmlns:a16="http://schemas.microsoft.com/office/drawing/2014/main" id="{3F0DF3FA-FAA9-47F5-A012-3AB7182B1CB5}"/>
              </a:ext>
            </a:extLst>
          </p:cNvPr>
          <p:cNvSpPr txBox="1">
            <a:spLocks/>
          </p:cNvSpPr>
          <p:nvPr/>
        </p:nvSpPr>
        <p:spPr>
          <a:xfrm>
            <a:off x="451930" y="227760"/>
            <a:ext cx="7878254" cy="471777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ЩЭ ДРУГОГО ЦВЕТА 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RAL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A48ABE-D0F8-4342-9143-B70C7B10F5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9" t="7165" r="9814" b="10019"/>
          <a:stretch/>
        </p:blipFill>
        <p:spPr>
          <a:xfrm>
            <a:off x="451931" y="1459684"/>
            <a:ext cx="2448018" cy="24999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8470F3B-9BC7-4FA0-AC83-FA9C3A5C08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9" t="7165" r="9814" b="10019"/>
          <a:stretch/>
        </p:blipFill>
        <p:spPr>
          <a:xfrm>
            <a:off x="424703" y="1459684"/>
            <a:ext cx="2448018" cy="249992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7E6D25B-3BD8-4E45-8475-7DE0587452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6" t="9073" r="11907" b="11108"/>
          <a:stretch/>
        </p:blipFill>
        <p:spPr>
          <a:xfrm>
            <a:off x="1697831" y="2400299"/>
            <a:ext cx="2352194" cy="245567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11B1E29-0AA3-4AFC-8E31-60C2FFBEA9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2" t="8415" r="8506" b="8516"/>
          <a:stretch/>
        </p:blipFill>
        <p:spPr>
          <a:xfrm>
            <a:off x="3250406" y="3652838"/>
            <a:ext cx="2326372" cy="24358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BE22F4A-60CD-4A3E-990B-A220C8002A13}"/>
              </a:ext>
            </a:extLst>
          </p:cNvPr>
          <p:cNvSpPr txBox="1"/>
          <p:nvPr/>
        </p:nvSpPr>
        <p:spPr>
          <a:xfrm>
            <a:off x="6294565" y="2505670"/>
            <a:ext cx="56069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Минимальный объем заказа щитов этажных отличающего от стандартного цвета (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RAL7035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– </a:t>
            </a:r>
            <a:r>
              <a:rPr lang="ru-RU" sz="2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 шт.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одного типоразмера</a:t>
            </a: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9130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" t="17963" r="1383" b="31498"/>
          <a:stretch/>
        </p:blipFill>
        <p:spPr>
          <a:xfrm>
            <a:off x="0" y="2052917"/>
            <a:ext cx="12192000" cy="4168589"/>
          </a:xfrm>
          <a:prstGeom prst="rect">
            <a:avLst/>
          </a:prstGeom>
        </p:spPr>
      </p:pic>
      <p:sp>
        <p:nvSpPr>
          <p:cNvPr id="14" name="Текст 7">
            <a:extLst>
              <a:ext uri="{FF2B5EF4-FFF2-40B4-BE49-F238E27FC236}">
                <a16:creationId xmlns:a16="http://schemas.microsoft.com/office/drawing/2014/main" id="{7FE9A042-F1F6-477A-8AEC-0851B6020875}"/>
              </a:ext>
            </a:extLst>
          </p:cNvPr>
          <p:cNvSpPr txBox="1">
            <a:spLocks/>
          </p:cNvSpPr>
          <p:nvPr/>
        </p:nvSpPr>
        <p:spPr>
          <a:xfrm>
            <a:off x="397337" y="223186"/>
            <a:ext cx="11480898" cy="1788389"/>
          </a:xfrm>
          <a:prstGeom prst="rect">
            <a:avLst/>
          </a:prstGeom>
        </p:spPr>
        <p:txBody>
          <a:bodyPr anchor="t"/>
          <a:lstStyle>
            <a:defPPr>
              <a:defRPr lang="ru-RU"/>
            </a:defPPr>
            <a:lvl1pPr>
              <a:spcBef>
                <a:spcPct val="20000"/>
              </a:spcBef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sz="3200" dirty="0">
                <a:solidFill>
                  <a:schemeClr val="tx1"/>
                </a:solidFill>
              </a:rPr>
              <a:t>УСТРОЙСТВА ЭТАЖНЫЕ </a:t>
            </a:r>
            <a:r>
              <a:rPr lang="ru-RU" sz="3200" dirty="0" smtClean="0">
                <a:solidFill>
                  <a:schemeClr val="tx1"/>
                </a:solidFill>
              </a:rPr>
              <a:t/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РАСПРЕДЕЛИТЕЛЬНЫЕ 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МОДУЛЬНЫЕ </a:t>
            </a:r>
            <a:r>
              <a:rPr lang="ru-RU" sz="3200" dirty="0">
                <a:solidFill>
                  <a:schemeClr val="tx1"/>
                </a:solidFill>
              </a:rPr>
              <a:t>- УЭРМ</a:t>
            </a:r>
          </a:p>
        </p:txBody>
      </p:sp>
    </p:spTree>
    <p:extLst>
      <p:ext uri="{BB962C8B-B14F-4D97-AF65-F5344CB8AC3E}">
        <p14:creationId xmlns:p14="http://schemas.microsoft.com/office/powerpoint/2010/main" val="2040837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C27362-CC1A-4C19-8445-0FBB57A76F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0" t="2898" r="28210" b="13920"/>
          <a:stretch/>
        </p:blipFill>
        <p:spPr>
          <a:xfrm>
            <a:off x="2330508" y="1327094"/>
            <a:ext cx="2961684" cy="5076000"/>
          </a:xfrm>
          <a:prstGeom prst="rect">
            <a:avLst/>
          </a:prstGeom>
        </p:spPr>
      </p:pic>
      <p:sp>
        <p:nvSpPr>
          <p:cNvPr id="14" name="Текст 7">
            <a:extLst>
              <a:ext uri="{FF2B5EF4-FFF2-40B4-BE49-F238E27FC236}">
                <a16:creationId xmlns:a16="http://schemas.microsoft.com/office/drawing/2014/main" id="{597D261B-0D37-4437-BD95-72BDB97E9184}"/>
              </a:ext>
            </a:extLst>
          </p:cNvPr>
          <p:cNvSpPr txBox="1">
            <a:spLocks/>
          </p:cNvSpPr>
          <p:nvPr/>
        </p:nvSpPr>
        <p:spPr>
          <a:xfrm>
            <a:off x="457198" y="237916"/>
            <a:ext cx="7618578" cy="915765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УСТРОЙСТВО ЭТАЖНОЕ РАСПРЕДЕЛИТЕЛЬНОЕ МОДУЛЬНОЕ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9BEE9A3D-126B-4781-BFA2-BED62DF45E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333583"/>
              </p:ext>
            </p:extLst>
          </p:nvPr>
        </p:nvGraphicFramePr>
        <p:xfrm>
          <a:off x="7813413" y="1723604"/>
          <a:ext cx="3970338" cy="32838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8543">
                  <a:extLst>
                    <a:ext uri="{9D8B030D-6E8A-4147-A177-3AD203B41FA5}">
                      <a16:colId xmlns:a16="http://schemas.microsoft.com/office/drawing/2014/main" val="2201318624"/>
                    </a:ext>
                  </a:extLst>
                </a:gridCol>
                <a:gridCol w="1691795">
                  <a:extLst>
                    <a:ext uri="{9D8B030D-6E8A-4147-A177-3AD203B41FA5}">
                      <a16:colId xmlns:a16="http://schemas.microsoft.com/office/drawing/2014/main" val="1746789183"/>
                    </a:ext>
                  </a:extLst>
                </a:gridCol>
              </a:tblGrid>
              <a:tr h="4072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Характеристики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70979"/>
                  </a:ext>
                </a:extLst>
              </a:tr>
              <a:tr h="41241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Толщина металла, мм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корпус / двери</a:t>
                      </a:r>
                      <a:r>
                        <a:rPr lang="ru-RU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– 0,7</a:t>
                      </a:r>
                    </a:p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крышки коробов – 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559240"/>
                  </a:ext>
                </a:extLst>
              </a:tr>
              <a:tr h="41166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Количество модулей в </a:t>
                      </a:r>
                      <a:r>
                        <a:rPr lang="ru-RU" sz="10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ЯУРе</a:t>
                      </a: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</a:t>
                      </a:r>
                      <a:r>
                        <a:rPr lang="ru-RU" sz="10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шт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до 12 на квартиру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7699077"/>
                  </a:ext>
                </a:extLst>
              </a:tr>
              <a:tr h="41166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Высота</a:t>
                      </a:r>
                      <a:r>
                        <a:rPr lang="ru-RU" sz="1000" b="0" i="0" u="none" strike="noStrike" baseline="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000" b="0" i="0" u="none" strike="noStrike" baseline="0" dirty="0" err="1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ЯУРов</a:t>
                      </a:r>
                      <a:r>
                        <a:rPr lang="ru-RU" sz="1000" b="0" i="0" u="none" strike="noStrike" baseline="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мм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300 / 400 / 600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898733"/>
                  </a:ext>
                </a:extLst>
              </a:tr>
              <a:tr h="4116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Установка счетчиков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DIN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-рейка</a:t>
                      </a:r>
                      <a:r>
                        <a:rPr lang="ru-RU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/ </a:t>
                      </a:r>
                      <a:endParaRPr lang="en-US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l" fontAlgn="ctr"/>
                      <a:r>
                        <a:rPr lang="ru-RU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монтажная панель*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71208"/>
                  </a:ext>
                </a:extLst>
              </a:tr>
              <a:tr h="40801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Сечение</a:t>
                      </a:r>
                      <a:r>
                        <a:rPr lang="ru-RU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магистрального силового проводника, мм²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до 95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5294916"/>
                  </a:ext>
                </a:extLst>
              </a:tr>
              <a:tr h="41166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Степень защиты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IP31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(УХЛ3)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8231085"/>
                  </a:ext>
                </a:extLst>
              </a:tr>
              <a:tr h="40952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Высота УЭРМ, мм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от 2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002957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D9868652-6714-4C9E-BBE4-AB32604D4482}"/>
              </a:ext>
            </a:extLst>
          </p:cNvPr>
          <p:cNvSpPr txBox="1"/>
          <p:nvPr/>
        </p:nvSpPr>
        <p:spPr>
          <a:xfrm>
            <a:off x="7682812" y="5316979"/>
            <a:ext cx="4078978" cy="40011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r>
              <a:rPr lang="en-US" sz="1000" b="1" dirty="0">
                <a:latin typeface="Verdana" panose="020B0604030504040204" pitchFamily="34" charset="0"/>
                <a:ea typeface="Verdana" panose="020B0604030504040204" pitchFamily="34" charset="0"/>
              </a:rPr>
              <a:t>* 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на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ЯУРе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высотой 600 мм</a:t>
            </a:r>
            <a:endParaRPr lang="en-US" sz="1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Все короба и </a:t>
            </a:r>
            <a:r>
              <a:rPr lang="ru-RU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ЯУРы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 имеют заднюю стенку</a:t>
            </a:r>
            <a:endParaRPr lang="en-US" sz="1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306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C3E42D3-0D7D-415F-AF2E-906C413B40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9" b="3218"/>
          <a:stretch/>
        </p:blipFill>
        <p:spPr>
          <a:xfrm>
            <a:off x="5152154" y="905492"/>
            <a:ext cx="2423061" cy="5252047"/>
          </a:xfrm>
          <a:prstGeom prst="rect">
            <a:avLst/>
          </a:prstGeom>
        </p:spPr>
      </p:pic>
      <p:sp>
        <p:nvSpPr>
          <p:cNvPr id="19" name="Текст 7">
            <a:extLst>
              <a:ext uri="{FF2B5EF4-FFF2-40B4-BE49-F238E27FC236}">
                <a16:creationId xmlns:a16="http://schemas.microsoft.com/office/drawing/2014/main" id="{3F0DF3FA-FAA9-47F5-A012-3AB7182B1CB5}"/>
              </a:ext>
            </a:extLst>
          </p:cNvPr>
          <p:cNvSpPr txBox="1">
            <a:spLocks/>
          </p:cNvSpPr>
          <p:nvPr/>
        </p:nvSpPr>
        <p:spPr>
          <a:xfrm>
            <a:off x="457199" y="243427"/>
            <a:ext cx="7515226" cy="530058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КОНСТРУКЦИЯ УЭРМ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7272F4A0-43A2-4D51-BC7B-6B8B66517FC8}"/>
              </a:ext>
            </a:extLst>
          </p:cNvPr>
          <p:cNvSpPr/>
          <p:nvPr/>
        </p:nvSpPr>
        <p:spPr>
          <a:xfrm>
            <a:off x="8326391" y="4945893"/>
            <a:ext cx="36208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Короб КСС</a:t>
            </a:r>
          </a:p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Короб связи и сигнализации</a:t>
            </a:r>
          </a:p>
          <a:p>
            <a:pPr marL="171450" indent="-171450">
              <a:buClr>
                <a:srgbClr val="E31A2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Высота: 1890 мм</a:t>
            </a:r>
          </a:p>
          <a:p>
            <a:pPr marL="171450" indent="-171450">
              <a:buClr>
                <a:srgbClr val="E31A2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4 отсека: отсек ТФ, отсек ТВ, отсек РИД, отсек АСКУЭ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7272F4A0-43A2-4D51-BC7B-6B8B66517FC8}"/>
              </a:ext>
            </a:extLst>
          </p:cNvPr>
          <p:cNvSpPr/>
          <p:nvPr/>
        </p:nvSpPr>
        <p:spPr>
          <a:xfrm>
            <a:off x="8326391" y="1408585"/>
            <a:ext cx="36539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Цоколь верхний с компенсатором</a:t>
            </a:r>
          </a:p>
          <a:p>
            <a:pPr marL="171450" indent="-171450">
              <a:buClr>
                <a:srgbClr val="E31A2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Высота: 110 / 260 / 410 / 560 мм</a:t>
            </a:r>
          </a:p>
          <a:p>
            <a:pPr marL="171450" indent="-171450">
              <a:buClr>
                <a:srgbClr val="E31A2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Полезный вылет компенсатора: 150 мм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272F4A0-43A2-4D51-BC7B-6B8B66517FC8}"/>
              </a:ext>
            </a:extLst>
          </p:cNvPr>
          <p:cNvSpPr/>
          <p:nvPr/>
        </p:nvSpPr>
        <p:spPr>
          <a:xfrm>
            <a:off x="304596" y="2202891"/>
            <a:ext cx="34101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ЯУР</a:t>
            </a:r>
          </a:p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Ящик учетный распределительный</a:t>
            </a:r>
          </a:p>
          <a:p>
            <a:pPr marL="171450" indent="-171450">
              <a:buClr>
                <a:srgbClr val="E31A2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Высота: 300 / 400 / 600 мм</a:t>
            </a:r>
          </a:p>
          <a:p>
            <a:pPr marL="171450" indent="-171450">
              <a:buClr>
                <a:srgbClr val="E31A2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Крепление счетчика: DIN-рейка / МП</a:t>
            </a:r>
          </a:p>
          <a:p>
            <a:pPr marL="171450" indent="-171450">
              <a:buClr>
                <a:srgbClr val="E31A2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Ящики на: 1 счетчик / 2 счетчика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7272F4A0-43A2-4D51-BC7B-6B8B66517FC8}"/>
              </a:ext>
            </a:extLst>
          </p:cNvPr>
          <p:cNvSpPr/>
          <p:nvPr/>
        </p:nvSpPr>
        <p:spPr>
          <a:xfrm>
            <a:off x="304596" y="4559654"/>
            <a:ext cx="31137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Короб КЭТ силовой</a:t>
            </a:r>
          </a:p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Короб электротехнический для прокладки силовых кабелей</a:t>
            </a:r>
          </a:p>
          <a:p>
            <a:pPr marL="171450" indent="-171450">
              <a:buClr>
                <a:srgbClr val="E31A2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Высота: 1890 мм</a:t>
            </a:r>
          </a:p>
          <a:p>
            <a:pPr marL="171450" indent="-171450">
              <a:buClr>
                <a:srgbClr val="E31A2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В коробе установлены специальные шины N и PE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7272F4A0-43A2-4D51-BC7B-6B8B66517FC8}"/>
              </a:ext>
            </a:extLst>
          </p:cNvPr>
          <p:cNvSpPr/>
          <p:nvPr/>
        </p:nvSpPr>
        <p:spPr>
          <a:xfrm>
            <a:off x="8326390" y="2572190"/>
            <a:ext cx="34924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Короб верхний для КСС/КЭТ</a:t>
            </a:r>
          </a:p>
          <a:p>
            <a:pPr marL="171450" indent="-171450">
              <a:buClr>
                <a:srgbClr val="E31A2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Высота: 600 / 1100 мм</a:t>
            </a:r>
          </a:p>
          <a:p>
            <a:pPr marL="171450" indent="-171450">
              <a:buClr>
                <a:srgbClr val="E31A2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Прямоугольные отверстия необходимы для дополнительной разводки силовых/слаботочных кабелей</a:t>
            </a: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6FB462E7-2A56-4B2F-B6F3-D259FE573C24}"/>
              </a:ext>
            </a:extLst>
          </p:cNvPr>
          <p:cNvCxnSpPr>
            <a:cxnSpLocks/>
          </p:cNvCxnSpPr>
          <p:nvPr/>
        </p:nvCxnSpPr>
        <p:spPr>
          <a:xfrm>
            <a:off x="3624044" y="2944536"/>
            <a:ext cx="1803976" cy="235699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Овал 42">
            <a:extLst>
              <a:ext uri="{FF2B5EF4-FFF2-40B4-BE49-F238E27FC236}">
                <a16:creationId xmlns:a16="http://schemas.microsoft.com/office/drawing/2014/main" id="{C721A5C9-B26E-4F16-8C70-0E613CE39353}"/>
              </a:ext>
            </a:extLst>
          </p:cNvPr>
          <p:cNvSpPr/>
          <p:nvPr/>
        </p:nvSpPr>
        <p:spPr>
          <a:xfrm>
            <a:off x="5388797" y="3134704"/>
            <a:ext cx="91064" cy="91064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F7DEAFBD-76E0-4B60-B0D6-788391A506FB}"/>
              </a:ext>
            </a:extLst>
          </p:cNvPr>
          <p:cNvCxnSpPr>
            <a:cxnSpLocks/>
          </p:cNvCxnSpPr>
          <p:nvPr/>
        </p:nvCxnSpPr>
        <p:spPr>
          <a:xfrm flipV="1">
            <a:off x="3533477" y="4698295"/>
            <a:ext cx="2328468" cy="484372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0" name="Овал 49">
            <a:extLst>
              <a:ext uri="{FF2B5EF4-FFF2-40B4-BE49-F238E27FC236}">
                <a16:creationId xmlns:a16="http://schemas.microsoft.com/office/drawing/2014/main" id="{67FA8DD8-420C-45B1-BF72-36F0D2FC98E5}"/>
              </a:ext>
            </a:extLst>
          </p:cNvPr>
          <p:cNvSpPr/>
          <p:nvPr/>
        </p:nvSpPr>
        <p:spPr>
          <a:xfrm>
            <a:off x="5820755" y="4652762"/>
            <a:ext cx="91064" cy="91064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275A6A36-2004-4DAA-8B36-82A9C41C04F5}"/>
              </a:ext>
            </a:extLst>
          </p:cNvPr>
          <p:cNvCxnSpPr>
            <a:cxnSpLocks/>
          </p:cNvCxnSpPr>
          <p:nvPr/>
        </p:nvCxnSpPr>
        <p:spPr>
          <a:xfrm flipH="1" flipV="1">
            <a:off x="7137530" y="4904993"/>
            <a:ext cx="1137019" cy="277674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2" name="Овал 51">
            <a:extLst>
              <a:ext uri="{FF2B5EF4-FFF2-40B4-BE49-F238E27FC236}">
                <a16:creationId xmlns:a16="http://schemas.microsoft.com/office/drawing/2014/main" id="{1C0DD217-AF07-4045-A995-52C565F07B41}"/>
              </a:ext>
            </a:extLst>
          </p:cNvPr>
          <p:cNvSpPr/>
          <p:nvPr/>
        </p:nvSpPr>
        <p:spPr>
          <a:xfrm>
            <a:off x="7085378" y="4852841"/>
            <a:ext cx="91064" cy="91064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7C9CC3D9-90AF-43E8-B273-36067D154199}"/>
              </a:ext>
            </a:extLst>
          </p:cNvPr>
          <p:cNvCxnSpPr>
            <a:cxnSpLocks/>
          </p:cNvCxnSpPr>
          <p:nvPr/>
        </p:nvCxnSpPr>
        <p:spPr>
          <a:xfrm flipH="1" flipV="1">
            <a:off x="7085378" y="2310224"/>
            <a:ext cx="1189171" cy="760142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5" name="Овал 64">
            <a:extLst>
              <a:ext uri="{FF2B5EF4-FFF2-40B4-BE49-F238E27FC236}">
                <a16:creationId xmlns:a16="http://schemas.microsoft.com/office/drawing/2014/main" id="{C52514DA-3625-4654-9637-943F87D06AA2}"/>
              </a:ext>
            </a:extLst>
          </p:cNvPr>
          <p:cNvSpPr/>
          <p:nvPr/>
        </p:nvSpPr>
        <p:spPr>
          <a:xfrm>
            <a:off x="7039846" y="2257205"/>
            <a:ext cx="91064" cy="91064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CC62D479-3B7B-467C-9394-51E6C8B02DFD}"/>
              </a:ext>
            </a:extLst>
          </p:cNvPr>
          <p:cNvCxnSpPr>
            <a:cxnSpLocks/>
          </p:cNvCxnSpPr>
          <p:nvPr/>
        </p:nvCxnSpPr>
        <p:spPr>
          <a:xfrm flipH="1" flipV="1">
            <a:off x="7039847" y="1331377"/>
            <a:ext cx="1237080" cy="380192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7" name="Овал 66">
            <a:extLst>
              <a:ext uri="{FF2B5EF4-FFF2-40B4-BE49-F238E27FC236}">
                <a16:creationId xmlns:a16="http://schemas.microsoft.com/office/drawing/2014/main" id="{8CB43237-56AE-4A7E-9E58-AD91B387D3DC}"/>
              </a:ext>
            </a:extLst>
          </p:cNvPr>
          <p:cNvSpPr/>
          <p:nvPr/>
        </p:nvSpPr>
        <p:spPr>
          <a:xfrm>
            <a:off x="6997046" y="1283813"/>
            <a:ext cx="91064" cy="91064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5487E7ED-4626-406A-A744-01271A73CE13}"/>
              </a:ext>
            </a:extLst>
          </p:cNvPr>
          <p:cNvCxnSpPr>
            <a:cxnSpLocks/>
          </p:cNvCxnSpPr>
          <p:nvPr/>
        </p:nvCxnSpPr>
        <p:spPr>
          <a:xfrm flipH="1" flipV="1">
            <a:off x="6037628" y="2176874"/>
            <a:ext cx="2236921" cy="893492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5" name="Овал 74">
            <a:extLst>
              <a:ext uri="{FF2B5EF4-FFF2-40B4-BE49-F238E27FC236}">
                <a16:creationId xmlns:a16="http://schemas.microsoft.com/office/drawing/2014/main" id="{844781DE-AF19-4535-83EB-F4D2F1C3DC15}"/>
              </a:ext>
            </a:extLst>
          </p:cNvPr>
          <p:cNvSpPr/>
          <p:nvPr/>
        </p:nvSpPr>
        <p:spPr>
          <a:xfrm>
            <a:off x="5992096" y="2123855"/>
            <a:ext cx="91064" cy="91064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329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Текст 7">
            <a:extLst>
              <a:ext uri="{FF2B5EF4-FFF2-40B4-BE49-F238E27FC236}">
                <a16:creationId xmlns:a16="http://schemas.microsoft.com/office/drawing/2014/main" id="{B3C55F1A-7B66-4702-B1F7-69D4C589A499}"/>
              </a:ext>
            </a:extLst>
          </p:cNvPr>
          <p:cNvSpPr txBox="1">
            <a:spLocks/>
          </p:cNvSpPr>
          <p:nvPr/>
        </p:nvSpPr>
        <p:spPr>
          <a:xfrm>
            <a:off x="457199" y="243427"/>
            <a:ext cx="7515226" cy="530058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КОРОБ КЭТ СИЛОВОЙ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32" r="36714"/>
          <a:stretch/>
        </p:blipFill>
        <p:spPr>
          <a:xfrm>
            <a:off x="8036004" y="1522359"/>
            <a:ext cx="1064619" cy="41661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96" t="15515" r="39374" b="47879"/>
          <a:stretch/>
        </p:blipFill>
        <p:spPr>
          <a:xfrm>
            <a:off x="9522553" y="2518046"/>
            <a:ext cx="1338168" cy="2126985"/>
          </a:xfrm>
          <a:prstGeom prst="rect">
            <a:avLst/>
          </a:prstGeom>
          <a:ln w="19050">
            <a:solidFill>
              <a:srgbClr val="DA0812"/>
            </a:solidFill>
          </a:ln>
        </p:spPr>
      </p:pic>
      <p:cxnSp>
        <p:nvCxnSpPr>
          <p:cNvPr id="14" name="Прямая соединительная линия 13"/>
          <p:cNvCxnSpPr>
            <a:cxnSpLocks/>
          </p:cNvCxnSpPr>
          <p:nvPr/>
        </p:nvCxnSpPr>
        <p:spPr>
          <a:xfrm flipH="1" flipV="1">
            <a:off x="8396463" y="2463101"/>
            <a:ext cx="1112184" cy="508421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cxnSpLocks/>
          </p:cNvCxnSpPr>
          <p:nvPr/>
        </p:nvCxnSpPr>
        <p:spPr>
          <a:xfrm flipH="1">
            <a:off x="8378495" y="2971522"/>
            <a:ext cx="1130152" cy="352474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406359" y="4853154"/>
            <a:ext cx="2019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Шины N и PE</a:t>
            </a:r>
          </a:p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Возможно подключить магистральный кабель сечением до 95 мм²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7" r="48944" b="57242"/>
          <a:stretch/>
        </p:blipFill>
        <p:spPr>
          <a:xfrm>
            <a:off x="6534973" y="2217748"/>
            <a:ext cx="914995" cy="2887498"/>
          </a:xfrm>
          <a:prstGeom prst="rect">
            <a:avLst/>
          </a:prstGeom>
          <a:ln w="19050">
            <a:solidFill>
              <a:srgbClr val="DA0812"/>
            </a:solidFill>
          </a:ln>
        </p:spPr>
      </p:pic>
      <p:cxnSp>
        <p:nvCxnSpPr>
          <p:cNvPr id="23" name="Прямая соединительная линия 22"/>
          <p:cNvCxnSpPr>
            <a:cxnSpLocks/>
          </p:cNvCxnSpPr>
          <p:nvPr/>
        </p:nvCxnSpPr>
        <p:spPr>
          <a:xfrm flipH="1">
            <a:off x="7466376" y="3037098"/>
            <a:ext cx="740370" cy="280185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вал 24">
            <a:extLst>
              <a:ext uri="{FF2B5EF4-FFF2-40B4-BE49-F238E27FC236}">
                <a16:creationId xmlns:a16="http://schemas.microsoft.com/office/drawing/2014/main" id="{51047045-4766-4A37-9181-2D216423E909}"/>
              </a:ext>
            </a:extLst>
          </p:cNvPr>
          <p:cNvSpPr/>
          <p:nvPr/>
        </p:nvSpPr>
        <p:spPr>
          <a:xfrm>
            <a:off x="8193409" y="2971522"/>
            <a:ext cx="91064" cy="91064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1EB34BAC-7166-40B7-8D6A-4300203C1A4F}"/>
              </a:ext>
            </a:extLst>
          </p:cNvPr>
          <p:cNvSpPr/>
          <p:nvPr/>
        </p:nvSpPr>
        <p:spPr>
          <a:xfrm>
            <a:off x="8339223" y="3271751"/>
            <a:ext cx="91064" cy="91064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AC0B8A04-0989-4880-B399-D3DDD0A84197}"/>
              </a:ext>
            </a:extLst>
          </p:cNvPr>
          <p:cNvSpPr/>
          <p:nvPr/>
        </p:nvSpPr>
        <p:spPr>
          <a:xfrm>
            <a:off x="8350930" y="2426982"/>
            <a:ext cx="91064" cy="91064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9037FCA1-F1BC-45A5-BA23-88418DF7853B}"/>
              </a:ext>
            </a:extLst>
          </p:cNvPr>
          <p:cNvGrpSpPr/>
          <p:nvPr/>
        </p:nvGrpSpPr>
        <p:grpSpPr>
          <a:xfrm>
            <a:off x="577422" y="1500642"/>
            <a:ext cx="4227430" cy="4346458"/>
            <a:chOff x="7489142" y="1522359"/>
            <a:chExt cx="4227430" cy="4346458"/>
          </a:xfrm>
        </p:grpSpPr>
        <p:sp>
          <p:nvSpPr>
            <p:cNvPr id="35" name="TextBox 34"/>
            <p:cNvSpPr txBox="1"/>
            <p:nvPr/>
          </p:nvSpPr>
          <p:spPr>
            <a:xfrm>
              <a:off x="7715250" y="1522359"/>
              <a:ext cx="29241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Заглушки кабельных</a:t>
              </a:r>
            </a:p>
            <a:p>
              <a:r>
                <a:rPr lang="ru-RU" sz="1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вводов идут в комплекте</a:t>
              </a:r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3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1" t="33212" r="9327" b="28242"/>
            <a:stretch/>
          </p:blipFill>
          <p:spPr>
            <a:xfrm>
              <a:off x="7573389" y="2673789"/>
              <a:ext cx="1661003" cy="1052190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7516" y="4025673"/>
              <a:ext cx="1552748" cy="83860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9550474" y="2876111"/>
              <a:ext cx="19230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Заглушка на отверстие </a:t>
              </a:r>
              <a:r>
                <a:rPr lang="en-US" sz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Ø</a:t>
              </a: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30 мм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546245" y="4183366"/>
              <a:ext cx="17760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Заглушка на отверстие </a:t>
              </a:r>
              <a:r>
                <a:rPr lang="en-US" sz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Ø </a:t>
              </a: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 мм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887522" y="5222486"/>
              <a:ext cx="3829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Отверстия диаметром 8 мм предназначены для болтового соединения с </a:t>
              </a:r>
              <a:r>
                <a:rPr lang="ru-RU" sz="1200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ЯУРами</a:t>
              </a: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высотой 400 / 600 мм</a:t>
              </a:r>
            </a:p>
          </p:txBody>
        </p:sp>
        <p:sp>
          <p:nvSpPr>
            <p:cNvPr id="67" name="Rectangle 4">
              <a:extLst>
                <a:ext uri="{FF2B5EF4-FFF2-40B4-BE49-F238E27FC236}">
                  <a16:creationId xmlns:a16="http://schemas.microsoft.com/office/drawing/2014/main" id="{6388CE2E-114E-4907-947B-5EFF516352D6}"/>
                </a:ext>
              </a:extLst>
            </p:cNvPr>
            <p:cNvSpPr/>
            <p:nvPr/>
          </p:nvSpPr>
          <p:spPr>
            <a:xfrm>
              <a:off x="7489142" y="1522359"/>
              <a:ext cx="84247" cy="523220"/>
            </a:xfrm>
            <a:prstGeom prst="rect">
              <a:avLst/>
            </a:prstGeom>
            <a:solidFill>
              <a:srgbClr val="E3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dirty="0"/>
            </a:p>
          </p:txBody>
        </p:sp>
      </p:grpSp>
    </p:spTree>
    <p:extLst>
      <p:ext uri="{BB962C8B-B14F-4D97-AF65-F5344CB8AC3E}">
        <p14:creationId xmlns:p14="http://schemas.microsoft.com/office/powerpoint/2010/main" val="677295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997" y="2815987"/>
            <a:ext cx="2978963" cy="297896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112" y="2373381"/>
            <a:ext cx="3303292" cy="342156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455" y="4196752"/>
            <a:ext cx="1045993" cy="1029876"/>
          </a:xfrm>
          <a:prstGeom prst="ellipse">
            <a:avLst/>
          </a:prstGeom>
          <a:ln w="9525" cap="rnd">
            <a:solidFill>
              <a:srgbClr val="DA081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9" name="TextBox 28"/>
          <p:cNvSpPr txBox="1"/>
          <p:nvPr/>
        </p:nvSpPr>
        <p:spPr>
          <a:xfrm>
            <a:off x="6428526" y="1472352"/>
            <a:ext cx="3931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 комплектующие скрепляются</a:t>
            </a:r>
          </a:p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между собой болтовым соединением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08237" y="2815988"/>
            <a:ext cx="1220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Компенсатор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359813" y="1961417"/>
            <a:ext cx="1511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Полезный вылет до 150 мм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704" b="25787"/>
          <a:stretch/>
        </p:blipFill>
        <p:spPr>
          <a:xfrm>
            <a:off x="601649" y="3124289"/>
            <a:ext cx="1681214" cy="86598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105193" y="3778521"/>
            <a:ext cx="795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Арт.: </a:t>
            </a:r>
          </a:p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ak-0-1*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94324" y="1472352"/>
            <a:ext cx="40254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Прямоугольные отверстия в коробах верхних возможно закрыть с помощью 12-модульной заглушки EKF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38805" y="6097472"/>
            <a:ext cx="2287211" cy="246221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r>
              <a:rPr lang="en-US" sz="1000" b="1" dirty="0">
                <a:latin typeface="Verdana" panose="020B0604030504040204" pitchFamily="34" charset="0"/>
                <a:ea typeface="Verdana" panose="020B0604030504040204" pitchFamily="34" charset="0"/>
              </a:rPr>
              <a:t>*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Приобретается отдельно</a:t>
            </a:r>
          </a:p>
        </p:txBody>
      </p:sp>
      <p:sp>
        <p:nvSpPr>
          <p:cNvPr id="31" name="Текст 7">
            <a:extLst>
              <a:ext uri="{FF2B5EF4-FFF2-40B4-BE49-F238E27FC236}">
                <a16:creationId xmlns:a16="http://schemas.microsoft.com/office/drawing/2014/main" id="{232FF803-105D-491F-83E5-8BC585D07F32}"/>
              </a:ext>
            </a:extLst>
          </p:cNvPr>
          <p:cNvSpPr txBox="1">
            <a:spLocks/>
          </p:cNvSpPr>
          <p:nvPr/>
        </p:nvSpPr>
        <p:spPr>
          <a:xfrm>
            <a:off x="457199" y="193092"/>
            <a:ext cx="6125256" cy="944851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КОРОБ ВЕРХНИЙ И ЦОКОЛЬ С КОМПЕНСАТОРОМ</a:t>
            </a:r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CA9127BA-2180-4846-B391-2AE5148BEACC}"/>
              </a:ext>
            </a:extLst>
          </p:cNvPr>
          <p:cNvCxnSpPr>
            <a:cxnSpLocks/>
          </p:cNvCxnSpPr>
          <p:nvPr/>
        </p:nvCxnSpPr>
        <p:spPr>
          <a:xfrm flipH="1" flipV="1">
            <a:off x="1662490" y="3525636"/>
            <a:ext cx="1153231" cy="206794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Овал 38">
            <a:extLst>
              <a:ext uri="{FF2B5EF4-FFF2-40B4-BE49-F238E27FC236}">
                <a16:creationId xmlns:a16="http://schemas.microsoft.com/office/drawing/2014/main" id="{C5A9D15E-6527-4014-A181-0720D1B4C459}"/>
              </a:ext>
            </a:extLst>
          </p:cNvPr>
          <p:cNvSpPr/>
          <p:nvPr/>
        </p:nvSpPr>
        <p:spPr>
          <a:xfrm>
            <a:off x="8612134" y="3420525"/>
            <a:ext cx="91064" cy="91064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Rectangle 4">
            <a:extLst>
              <a:ext uri="{FF2B5EF4-FFF2-40B4-BE49-F238E27FC236}">
                <a16:creationId xmlns:a16="http://schemas.microsoft.com/office/drawing/2014/main" id="{8B194636-6A76-4A88-BA3C-D30BB9F48A5B}"/>
              </a:ext>
            </a:extLst>
          </p:cNvPr>
          <p:cNvSpPr/>
          <p:nvPr/>
        </p:nvSpPr>
        <p:spPr>
          <a:xfrm>
            <a:off x="588851" y="1518519"/>
            <a:ext cx="84246" cy="646330"/>
          </a:xfrm>
          <a:prstGeom prst="rect">
            <a:avLst/>
          </a:prstGeom>
          <a:solidFill>
            <a:srgbClr val="E3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BDC0EDCE-ACEA-414D-8C2E-F4B2508644AE}"/>
              </a:ext>
            </a:extLst>
          </p:cNvPr>
          <p:cNvCxnSpPr>
            <a:cxnSpLocks/>
          </p:cNvCxnSpPr>
          <p:nvPr/>
        </p:nvCxnSpPr>
        <p:spPr>
          <a:xfrm flipH="1" flipV="1">
            <a:off x="7560785" y="3116176"/>
            <a:ext cx="1064686" cy="337781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Овал 42">
            <a:extLst>
              <a:ext uri="{FF2B5EF4-FFF2-40B4-BE49-F238E27FC236}">
                <a16:creationId xmlns:a16="http://schemas.microsoft.com/office/drawing/2014/main" id="{DCA09A58-07D8-430E-BCD8-D40DBB6BCB18}"/>
              </a:ext>
            </a:extLst>
          </p:cNvPr>
          <p:cNvSpPr/>
          <p:nvPr/>
        </p:nvSpPr>
        <p:spPr>
          <a:xfrm>
            <a:off x="1655614" y="3480114"/>
            <a:ext cx="91064" cy="91064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8C958520-75B4-4749-97C1-3F30626489AF}"/>
              </a:ext>
            </a:extLst>
          </p:cNvPr>
          <p:cNvSpPr/>
          <p:nvPr/>
        </p:nvSpPr>
        <p:spPr>
          <a:xfrm>
            <a:off x="9863801" y="2870426"/>
            <a:ext cx="91064" cy="91064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D42CACF3-C6FA-409C-ADAB-96CD10B2DAA5}"/>
              </a:ext>
            </a:extLst>
          </p:cNvPr>
          <p:cNvCxnSpPr>
            <a:cxnSpLocks/>
          </p:cNvCxnSpPr>
          <p:nvPr/>
        </p:nvCxnSpPr>
        <p:spPr>
          <a:xfrm flipV="1">
            <a:off x="9904725" y="2444793"/>
            <a:ext cx="728662" cy="459068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Овал 45">
            <a:extLst>
              <a:ext uri="{FF2B5EF4-FFF2-40B4-BE49-F238E27FC236}">
                <a16:creationId xmlns:a16="http://schemas.microsoft.com/office/drawing/2014/main" id="{C0106E52-B9F6-4451-A652-97816E54DAF4}"/>
              </a:ext>
            </a:extLst>
          </p:cNvPr>
          <p:cNvSpPr/>
          <p:nvPr/>
        </p:nvSpPr>
        <p:spPr>
          <a:xfrm>
            <a:off x="8746758" y="4396764"/>
            <a:ext cx="91064" cy="91064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B0131D1D-2B0B-40DE-B0C3-9FFFD90A6B9E}"/>
              </a:ext>
            </a:extLst>
          </p:cNvPr>
          <p:cNvCxnSpPr>
            <a:cxnSpLocks/>
          </p:cNvCxnSpPr>
          <p:nvPr/>
        </p:nvCxnSpPr>
        <p:spPr>
          <a:xfrm flipH="1">
            <a:off x="7628448" y="4440221"/>
            <a:ext cx="1167522" cy="267811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">
            <a:extLst>
              <a:ext uri="{FF2B5EF4-FFF2-40B4-BE49-F238E27FC236}">
                <a16:creationId xmlns:a16="http://schemas.microsoft.com/office/drawing/2014/main" id="{F380109E-D011-4BD6-812D-F2F695637EAD}"/>
              </a:ext>
            </a:extLst>
          </p:cNvPr>
          <p:cNvSpPr/>
          <p:nvPr/>
        </p:nvSpPr>
        <p:spPr>
          <a:xfrm>
            <a:off x="6344280" y="1505706"/>
            <a:ext cx="84246" cy="456513"/>
          </a:xfrm>
          <a:prstGeom prst="rect">
            <a:avLst/>
          </a:prstGeom>
          <a:solidFill>
            <a:srgbClr val="E3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998369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4" b="4346"/>
          <a:stretch/>
        </p:blipFill>
        <p:spPr>
          <a:xfrm>
            <a:off x="9753423" y="1438031"/>
            <a:ext cx="1595465" cy="2510608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03" b="8521"/>
          <a:stretch/>
        </p:blipFill>
        <p:spPr>
          <a:xfrm>
            <a:off x="457199" y="2702009"/>
            <a:ext cx="1463991" cy="1246630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06" b="6005"/>
          <a:stretch/>
        </p:blipFill>
        <p:spPr>
          <a:xfrm>
            <a:off x="2724763" y="2283805"/>
            <a:ext cx="1463990" cy="1664834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65" b="8477"/>
          <a:stretch/>
        </p:blipFill>
        <p:spPr>
          <a:xfrm>
            <a:off x="4992326" y="2252779"/>
            <a:ext cx="1576975" cy="169586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05" b="4123"/>
          <a:stretch/>
        </p:blipFill>
        <p:spPr>
          <a:xfrm>
            <a:off x="7372874" y="1461797"/>
            <a:ext cx="1576975" cy="2486842"/>
          </a:xfrm>
          <a:prstGeom prst="rect">
            <a:avLst/>
          </a:prstGeom>
        </p:spPr>
      </p:pic>
      <p:sp>
        <p:nvSpPr>
          <p:cNvPr id="53" name="Subtitle 30">
            <a:extLst>
              <a:ext uri="{FF2B5EF4-FFF2-40B4-BE49-F238E27FC236}">
                <a16:creationId xmlns:a16="http://schemas.microsoft.com/office/drawing/2014/main" id="{91447D6A-9438-902D-2A0E-3C1E0DC93532}"/>
              </a:ext>
            </a:extLst>
          </p:cNvPr>
          <p:cNvSpPr txBox="1">
            <a:spLocks/>
          </p:cNvSpPr>
          <p:nvPr/>
        </p:nvSpPr>
        <p:spPr>
          <a:xfrm>
            <a:off x="475127" y="4716082"/>
            <a:ext cx="2067128" cy="7334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Высота: 300 мм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Счетчик на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DIN-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рейку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Количество модульных аппаратов: до 12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шт</a:t>
            </a:r>
            <a:endParaRPr lang="ru-RU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4" name="Text Placeholder 33">
            <a:extLst>
              <a:ext uri="{FF2B5EF4-FFF2-40B4-BE49-F238E27FC236}">
                <a16:creationId xmlns:a16="http://schemas.microsoft.com/office/drawing/2014/main" id="{A7B2FE68-382C-98E9-C2AE-5DBE06E5AB65}"/>
              </a:ext>
            </a:extLst>
          </p:cNvPr>
          <p:cNvSpPr txBox="1">
            <a:spLocks/>
          </p:cNvSpPr>
          <p:nvPr/>
        </p:nvSpPr>
        <p:spPr>
          <a:xfrm>
            <a:off x="472983" y="4160268"/>
            <a:ext cx="1828135" cy="43176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300" b="1" dirty="0">
                <a:latin typeface="Verdana" panose="020B0604030504040204" pitchFamily="34" charset="0"/>
                <a:ea typeface="Verdana" panose="020B0604030504040204" pitchFamily="34" charset="0"/>
              </a:rPr>
              <a:t>ЯУР 300 на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300" b="1" dirty="0">
                <a:latin typeface="Verdana" panose="020B0604030504040204" pitchFamily="34" charset="0"/>
                <a:ea typeface="Verdana" panose="020B0604030504040204" pitchFamily="34" charset="0"/>
              </a:rPr>
              <a:t>1 счетчик </a:t>
            </a:r>
          </a:p>
        </p:txBody>
      </p:sp>
      <p:sp>
        <p:nvSpPr>
          <p:cNvPr id="55" name="Text Placeholder 34">
            <a:extLst>
              <a:ext uri="{FF2B5EF4-FFF2-40B4-BE49-F238E27FC236}">
                <a16:creationId xmlns:a16="http://schemas.microsoft.com/office/drawing/2014/main" id="{777943ED-FD11-A441-D4B2-80F43B874F5D}"/>
              </a:ext>
            </a:extLst>
          </p:cNvPr>
          <p:cNvSpPr txBox="1">
            <a:spLocks/>
          </p:cNvSpPr>
          <p:nvPr/>
        </p:nvSpPr>
        <p:spPr>
          <a:xfrm>
            <a:off x="2730169" y="4160268"/>
            <a:ext cx="1300618" cy="43176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300" b="1" dirty="0">
                <a:latin typeface="Verdana" panose="020B0604030504040204" pitchFamily="34" charset="0"/>
                <a:ea typeface="Verdana" panose="020B0604030504040204" pitchFamily="34" charset="0"/>
              </a:rPr>
              <a:t>ЯУР 400 на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300" b="1" dirty="0">
                <a:latin typeface="Verdana" panose="020B0604030504040204" pitchFamily="34" charset="0"/>
                <a:ea typeface="Verdana" panose="020B0604030504040204" pitchFamily="34" charset="0"/>
              </a:rPr>
              <a:t>1 счетчик</a:t>
            </a:r>
          </a:p>
        </p:txBody>
      </p:sp>
      <p:sp>
        <p:nvSpPr>
          <p:cNvPr id="61" name="Text Placeholder 32">
            <a:extLst>
              <a:ext uri="{FF2B5EF4-FFF2-40B4-BE49-F238E27FC236}">
                <a16:creationId xmlns:a16="http://schemas.microsoft.com/office/drawing/2014/main" id="{B76480C7-E9DE-9B01-574C-C1D29BDC1B51}"/>
              </a:ext>
            </a:extLst>
          </p:cNvPr>
          <p:cNvSpPr txBox="1">
            <a:spLocks/>
          </p:cNvSpPr>
          <p:nvPr/>
        </p:nvSpPr>
        <p:spPr>
          <a:xfrm>
            <a:off x="2730169" y="4716082"/>
            <a:ext cx="2168787" cy="9448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Высота: 400 мм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Счетчик на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DIN-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рейку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Съемная монтажная рама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Количество модульных аппаратов: до 12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шт</a:t>
            </a:r>
            <a:endParaRPr lang="ru-RU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6" name="Text Placeholder 34">
            <a:extLst>
              <a:ext uri="{FF2B5EF4-FFF2-40B4-BE49-F238E27FC236}">
                <a16:creationId xmlns:a16="http://schemas.microsoft.com/office/drawing/2014/main" id="{777943ED-FD11-A441-D4B2-80F43B874F5D}"/>
              </a:ext>
            </a:extLst>
          </p:cNvPr>
          <p:cNvSpPr txBox="1">
            <a:spLocks/>
          </p:cNvSpPr>
          <p:nvPr/>
        </p:nvSpPr>
        <p:spPr>
          <a:xfrm>
            <a:off x="5055209" y="4160268"/>
            <a:ext cx="2086025" cy="43176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300" b="1" dirty="0">
                <a:latin typeface="Verdana" panose="020B0604030504040204" pitchFamily="34" charset="0"/>
                <a:ea typeface="Verdana" panose="020B0604030504040204" pitchFamily="34" charset="0"/>
              </a:rPr>
              <a:t>ЯУР 400 на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300" b="1" dirty="0">
                <a:latin typeface="Verdana" panose="020B0604030504040204" pitchFamily="34" charset="0"/>
                <a:ea typeface="Verdana" panose="020B0604030504040204" pitchFamily="34" charset="0"/>
              </a:rPr>
              <a:t>2 счетчика*</a:t>
            </a:r>
          </a:p>
        </p:txBody>
      </p:sp>
      <p:sp>
        <p:nvSpPr>
          <p:cNvPr id="67" name="Text Placeholder 32">
            <a:extLst>
              <a:ext uri="{FF2B5EF4-FFF2-40B4-BE49-F238E27FC236}">
                <a16:creationId xmlns:a16="http://schemas.microsoft.com/office/drawing/2014/main" id="{B76480C7-E9DE-9B01-574C-C1D29BDC1B51}"/>
              </a:ext>
            </a:extLst>
          </p:cNvPr>
          <p:cNvSpPr txBox="1">
            <a:spLocks/>
          </p:cNvSpPr>
          <p:nvPr/>
        </p:nvSpPr>
        <p:spPr>
          <a:xfrm>
            <a:off x="5040358" y="4716082"/>
            <a:ext cx="2260016" cy="9448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Высота: 400 мм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2 счетчика на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DIN-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рейку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Съемная монтажная рама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Количество модульных аппаратов: до 12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шт</a:t>
            </a:r>
            <a:endParaRPr lang="ru-RU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8" name="Text Placeholder 34">
            <a:extLst>
              <a:ext uri="{FF2B5EF4-FFF2-40B4-BE49-F238E27FC236}">
                <a16:creationId xmlns:a16="http://schemas.microsoft.com/office/drawing/2014/main" id="{777943ED-FD11-A441-D4B2-80F43B874F5D}"/>
              </a:ext>
            </a:extLst>
          </p:cNvPr>
          <p:cNvSpPr txBox="1">
            <a:spLocks/>
          </p:cNvSpPr>
          <p:nvPr/>
        </p:nvSpPr>
        <p:spPr>
          <a:xfrm>
            <a:off x="7447518" y="4160268"/>
            <a:ext cx="2044440" cy="43176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300" b="1" dirty="0">
                <a:latin typeface="Verdana" panose="020B0604030504040204" pitchFamily="34" charset="0"/>
                <a:ea typeface="Verdana" panose="020B0604030504040204" pitchFamily="34" charset="0"/>
              </a:rPr>
              <a:t>ЯУР 600 на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300" b="1" dirty="0">
                <a:latin typeface="Verdana" panose="020B0604030504040204" pitchFamily="34" charset="0"/>
                <a:ea typeface="Verdana" panose="020B0604030504040204" pitchFamily="34" charset="0"/>
              </a:rPr>
              <a:t>1 счетчик</a:t>
            </a:r>
          </a:p>
        </p:txBody>
      </p:sp>
      <p:sp>
        <p:nvSpPr>
          <p:cNvPr id="69" name="Text Placeholder 32">
            <a:extLst>
              <a:ext uri="{FF2B5EF4-FFF2-40B4-BE49-F238E27FC236}">
                <a16:creationId xmlns:a16="http://schemas.microsoft.com/office/drawing/2014/main" id="{B76480C7-E9DE-9B01-574C-C1D29BDC1B51}"/>
              </a:ext>
            </a:extLst>
          </p:cNvPr>
          <p:cNvSpPr txBox="1">
            <a:spLocks/>
          </p:cNvSpPr>
          <p:nvPr/>
        </p:nvSpPr>
        <p:spPr>
          <a:xfrm>
            <a:off x="7436135" y="4716082"/>
            <a:ext cx="2214962" cy="10695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Высота: 600 мм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Счетчик на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DIN-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рейку/ монтажную панель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Съемная монтажная рама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Количество модульных аппаратов: до 12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шт</a:t>
            </a:r>
            <a:endParaRPr lang="ru-RU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0" name="Text Placeholder 34">
            <a:extLst>
              <a:ext uri="{FF2B5EF4-FFF2-40B4-BE49-F238E27FC236}">
                <a16:creationId xmlns:a16="http://schemas.microsoft.com/office/drawing/2014/main" id="{777943ED-FD11-A441-D4B2-80F43B874F5D}"/>
              </a:ext>
            </a:extLst>
          </p:cNvPr>
          <p:cNvSpPr txBox="1">
            <a:spLocks/>
          </p:cNvSpPr>
          <p:nvPr/>
        </p:nvSpPr>
        <p:spPr>
          <a:xfrm>
            <a:off x="9815945" y="4160268"/>
            <a:ext cx="1907988" cy="43176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300" b="1" dirty="0">
                <a:latin typeface="Verdana" panose="020B0604030504040204" pitchFamily="34" charset="0"/>
                <a:ea typeface="Verdana" panose="020B0604030504040204" pitchFamily="34" charset="0"/>
              </a:rPr>
              <a:t>ЯУР 600 на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300" b="1" dirty="0">
                <a:latin typeface="Verdana" panose="020B0604030504040204" pitchFamily="34" charset="0"/>
                <a:ea typeface="Verdana" panose="020B0604030504040204" pitchFamily="34" charset="0"/>
              </a:rPr>
              <a:t>2 счетчика*</a:t>
            </a:r>
          </a:p>
        </p:txBody>
      </p:sp>
      <p:sp>
        <p:nvSpPr>
          <p:cNvPr id="71" name="Text Placeholder 32">
            <a:extLst>
              <a:ext uri="{FF2B5EF4-FFF2-40B4-BE49-F238E27FC236}">
                <a16:creationId xmlns:a16="http://schemas.microsoft.com/office/drawing/2014/main" id="{B76480C7-E9DE-9B01-574C-C1D29BDC1B51}"/>
              </a:ext>
            </a:extLst>
          </p:cNvPr>
          <p:cNvSpPr txBox="1">
            <a:spLocks/>
          </p:cNvSpPr>
          <p:nvPr/>
        </p:nvSpPr>
        <p:spPr>
          <a:xfrm>
            <a:off x="9815943" y="4716082"/>
            <a:ext cx="2067129" cy="9448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Высота: 600 мм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2 счетчика на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DIN-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рейку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Съемная монтажная рама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Количество модульных аппаратов: до 12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шт</a:t>
            </a:r>
            <a:endParaRPr lang="ru-RU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2" name="Rectangle 4">
            <a:extLst>
              <a:ext uri="{FF2B5EF4-FFF2-40B4-BE49-F238E27FC236}">
                <a16:creationId xmlns:a16="http://schemas.microsoft.com/office/drawing/2014/main" id="{B7DC4908-3AB2-4232-F31F-68299A4BCBEA}"/>
              </a:ext>
            </a:extLst>
          </p:cNvPr>
          <p:cNvSpPr/>
          <p:nvPr/>
        </p:nvSpPr>
        <p:spPr>
          <a:xfrm>
            <a:off x="7823780" y="6128714"/>
            <a:ext cx="45719" cy="329774"/>
          </a:xfrm>
          <a:prstGeom prst="rect">
            <a:avLst/>
          </a:prstGeom>
          <a:solidFill>
            <a:srgbClr val="E3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73" name="TextBox 72"/>
          <p:cNvSpPr txBox="1"/>
          <p:nvPr/>
        </p:nvSpPr>
        <p:spPr>
          <a:xfrm>
            <a:off x="7903577" y="6088138"/>
            <a:ext cx="3979495" cy="40011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r>
              <a:rPr lang="en-US" sz="1000" b="1" dirty="0">
                <a:latin typeface="Verdana" panose="020B0604030504040204" pitchFamily="34" charset="0"/>
                <a:ea typeface="Verdana" panose="020B0604030504040204" pitchFamily="34" charset="0"/>
              </a:rPr>
              <a:t>* 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ЯУР 400/600 на 2 счетчика отличаются от ЯУРов на 1 счетчик только количеством окон в дверях</a:t>
            </a:r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id="{EAEF37B4-BADB-4CD5-AAF6-D976E067073F}"/>
              </a:ext>
            </a:extLst>
          </p:cNvPr>
          <p:cNvSpPr txBox="1">
            <a:spLocks/>
          </p:cNvSpPr>
          <p:nvPr/>
        </p:nvSpPr>
        <p:spPr>
          <a:xfrm>
            <a:off x="457198" y="193092"/>
            <a:ext cx="6572251" cy="944851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ЯЩИК УЧЁТНЫЙ РАСПРЕДЕЛИТЕЛЬНЫЙ. ВИДЫ</a:t>
            </a:r>
          </a:p>
        </p:txBody>
      </p:sp>
    </p:spTree>
    <p:extLst>
      <p:ext uri="{BB962C8B-B14F-4D97-AF65-F5344CB8AC3E}">
        <p14:creationId xmlns:p14="http://schemas.microsoft.com/office/powerpoint/2010/main" val="3022877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FD044E-6A80-4F99-A7DC-3FD0A1C755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14">
            <a:extLst>
              <a:ext uri="{FF2B5EF4-FFF2-40B4-BE49-F238E27FC236}">
                <a16:creationId xmlns:a16="http://schemas.microsoft.com/office/drawing/2014/main" id="{731B76B4-0026-D447-2937-468E1B5117BD}"/>
              </a:ext>
            </a:extLst>
          </p:cNvPr>
          <p:cNvSpPr/>
          <p:nvPr/>
        </p:nvSpPr>
        <p:spPr>
          <a:xfrm>
            <a:off x="5803454" y="432496"/>
            <a:ext cx="5906673" cy="5907948"/>
          </a:xfrm>
          <a:prstGeom prst="rect">
            <a:avLst/>
          </a:prstGeom>
          <a:solidFill>
            <a:srgbClr val="E31A2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7" name="Текст 7">
            <a:extLst>
              <a:ext uri="{FF2B5EF4-FFF2-40B4-BE49-F238E27FC236}">
                <a16:creationId xmlns:a16="http://schemas.microsoft.com/office/drawing/2014/main" id="{3F0DF3FA-FAA9-47F5-A012-3AB7182B1CB5}"/>
              </a:ext>
            </a:extLst>
          </p:cNvPr>
          <p:cNvSpPr txBox="1">
            <a:spLocks/>
          </p:cNvSpPr>
          <p:nvPr/>
        </p:nvSpPr>
        <p:spPr>
          <a:xfrm>
            <a:off x="5961212" y="2735953"/>
            <a:ext cx="5313039" cy="1635080"/>
          </a:xfrm>
          <a:prstGeom prst="rect">
            <a:avLst/>
          </a:prstGeom>
        </p:spPr>
        <p:txBody>
          <a:bodyPr anchor="t"/>
          <a:lstStyle>
            <a:defPPr>
              <a:defRPr lang="ru-RU"/>
            </a:defPPr>
            <a:lvl1pPr>
              <a:spcBef>
                <a:spcPct val="20000"/>
              </a:spcBef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sz="2400" dirty="0"/>
              <a:t>ВСЕ УСТРОЙСТВА ЭТАЖНЫЕ</a:t>
            </a:r>
          </a:p>
          <a:p>
            <a:r>
              <a:rPr lang="ru-RU" sz="2400" dirty="0"/>
              <a:t>ИЗГОТАВЛИВАЮТСЯ</a:t>
            </a:r>
          </a:p>
          <a:p>
            <a:r>
              <a:rPr lang="ru-RU" sz="2400" dirty="0"/>
              <a:t>НА НАШЕМ ПРОИЗВОДСТВЕ</a:t>
            </a:r>
          </a:p>
          <a:p>
            <a:r>
              <a:rPr lang="ru-RU" sz="2400" dirty="0"/>
              <a:t>В Г. АЛЕКСАНДРОВ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852" y="657225"/>
            <a:ext cx="1780032" cy="74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71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r="8077"/>
          <a:stretch/>
        </p:blipFill>
        <p:spPr>
          <a:xfrm>
            <a:off x="2868759" y="1971525"/>
            <a:ext cx="2409986" cy="28766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931" y="1854269"/>
            <a:ext cx="3005895" cy="32124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826" y="2531673"/>
            <a:ext cx="1294376" cy="1917204"/>
          </a:xfrm>
          <a:prstGeom prst="rect">
            <a:avLst/>
          </a:prstGeom>
        </p:spPr>
      </p:pic>
      <p:sp>
        <p:nvSpPr>
          <p:cNvPr id="10" name="Text Placeholder 34">
            <a:extLst>
              <a:ext uri="{FF2B5EF4-FFF2-40B4-BE49-F238E27FC236}">
                <a16:creationId xmlns:a16="http://schemas.microsoft.com/office/drawing/2014/main" id="{777943ED-FD11-A441-D4B2-80F43B874F5D}"/>
              </a:ext>
            </a:extLst>
          </p:cNvPr>
          <p:cNvSpPr txBox="1">
            <a:spLocks/>
          </p:cNvSpPr>
          <p:nvPr/>
        </p:nvSpPr>
        <p:spPr>
          <a:xfrm>
            <a:off x="7315200" y="5220538"/>
            <a:ext cx="3730605" cy="4324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Установка счетчика на монтажную панель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7" r="8285"/>
          <a:stretch/>
        </p:blipFill>
        <p:spPr>
          <a:xfrm>
            <a:off x="448784" y="1971525"/>
            <a:ext cx="2409986" cy="2876645"/>
          </a:xfrm>
          <a:prstGeom prst="rect">
            <a:avLst/>
          </a:prstGeom>
        </p:spPr>
      </p:pic>
      <p:sp>
        <p:nvSpPr>
          <p:cNvPr id="13" name="Text Placeholder 34">
            <a:extLst>
              <a:ext uri="{FF2B5EF4-FFF2-40B4-BE49-F238E27FC236}">
                <a16:creationId xmlns:a16="http://schemas.microsoft.com/office/drawing/2014/main" id="{777943ED-FD11-A441-D4B2-80F43B874F5D}"/>
              </a:ext>
            </a:extLst>
          </p:cNvPr>
          <p:cNvSpPr txBox="1">
            <a:spLocks/>
          </p:cNvSpPr>
          <p:nvPr/>
        </p:nvSpPr>
        <p:spPr>
          <a:xfrm>
            <a:off x="473525" y="5220538"/>
            <a:ext cx="5233305" cy="4324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Отличие ЯУРов на 1 счетчик и на 2 счетчика</a:t>
            </a:r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id="{CFB2542D-5185-4C54-997D-04E07227C5EE}"/>
              </a:ext>
            </a:extLst>
          </p:cNvPr>
          <p:cNvSpPr txBox="1">
            <a:spLocks/>
          </p:cNvSpPr>
          <p:nvPr/>
        </p:nvSpPr>
        <p:spPr>
          <a:xfrm>
            <a:off x="457198" y="193092"/>
            <a:ext cx="6572251" cy="944851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ЯЩИК УЧЁТНЫЙ РАСПРЕДЕЛИТЕЛЬНЫЙ. ВИДЫ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9CBD9C62-44CB-4C0A-AF45-8B24F1EB1AB6}"/>
              </a:ext>
            </a:extLst>
          </p:cNvPr>
          <p:cNvSpPr/>
          <p:nvPr/>
        </p:nvSpPr>
        <p:spPr>
          <a:xfrm>
            <a:off x="8778968" y="3027608"/>
            <a:ext cx="91064" cy="91064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43F1C316-ED0B-45BC-BB7A-DF2710D04EFE}"/>
              </a:ext>
            </a:extLst>
          </p:cNvPr>
          <p:cNvCxnSpPr>
            <a:cxnSpLocks/>
          </p:cNvCxnSpPr>
          <p:nvPr/>
        </p:nvCxnSpPr>
        <p:spPr>
          <a:xfrm>
            <a:off x="8824500" y="3074688"/>
            <a:ext cx="1214981" cy="249381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801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090" y="2511580"/>
            <a:ext cx="3341086" cy="40283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2" r="37083" b="35794"/>
          <a:stretch/>
        </p:blipFill>
        <p:spPr>
          <a:xfrm>
            <a:off x="1714267" y="2157923"/>
            <a:ext cx="1401434" cy="40087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5" t="3057" r="38168" b="18456"/>
          <a:stretch/>
        </p:blipFill>
        <p:spPr>
          <a:xfrm>
            <a:off x="3361878" y="2570789"/>
            <a:ext cx="1239085" cy="359583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041100" y="3458543"/>
            <a:ext cx="1635384" cy="461665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Противопожарная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перегородка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D8A215-1D4A-4399-8C1B-04CCB003C1CA}"/>
              </a:ext>
            </a:extLst>
          </p:cNvPr>
          <p:cNvSpPr txBox="1"/>
          <p:nvPr/>
        </p:nvSpPr>
        <p:spPr>
          <a:xfrm>
            <a:off x="694325" y="1472352"/>
            <a:ext cx="10908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Предназначены для секционирования или разделения противопожарных линий и магистральных кабелей.</a:t>
            </a:r>
          </a:p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Метизы для крепления идут в комплекте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47D8B489-F8EE-43FA-89F9-5FC9863DB19A}"/>
              </a:ext>
            </a:extLst>
          </p:cNvPr>
          <p:cNvSpPr/>
          <p:nvPr/>
        </p:nvSpPr>
        <p:spPr>
          <a:xfrm>
            <a:off x="588851" y="1509010"/>
            <a:ext cx="84246" cy="477053"/>
          </a:xfrm>
          <a:prstGeom prst="rect">
            <a:avLst/>
          </a:prstGeom>
          <a:solidFill>
            <a:srgbClr val="E3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165A5130-155E-42B4-87CE-43442D263A47}"/>
              </a:ext>
            </a:extLst>
          </p:cNvPr>
          <p:cNvSpPr/>
          <p:nvPr/>
        </p:nvSpPr>
        <p:spPr>
          <a:xfrm>
            <a:off x="4231884" y="4204939"/>
            <a:ext cx="78147" cy="78147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7A6306C-4304-4C82-B6C5-D53BE5A14ECF}"/>
              </a:ext>
            </a:extLst>
          </p:cNvPr>
          <p:cNvCxnSpPr>
            <a:cxnSpLocks/>
            <a:endCxn id="28" idx="1"/>
          </p:cNvCxnSpPr>
          <p:nvPr/>
        </p:nvCxnSpPr>
        <p:spPr>
          <a:xfrm flipV="1">
            <a:off x="4270957" y="3689376"/>
            <a:ext cx="770143" cy="554636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F8691205-E9ED-46B6-833C-55AC20AFECB5}"/>
              </a:ext>
            </a:extLst>
          </p:cNvPr>
          <p:cNvCxnSpPr>
            <a:cxnSpLocks/>
          </p:cNvCxnSpPr>
          <p:nvPr/>
        </p:nvCxnSpPr>
        <p:spPr>
          <a:xfrm>
            <a:off x="2678405" y="3689376"/>
            <a:ext cx="1187590" cy="0"/>
          </a:xfrm>
          <a:prstGeom prst="line">
            <a:avLst/>
          </a:prstGeom>
          <a:ln w="19050">
            <a:solidFill>
              <a:srgbClr val="DA081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AD6F5B9-C15A-4489-A4B9-D64546B8F04A}"/>
              </a:ext>
            </a:extLst>
          </p:cNvPr>
          <p:cNvCxnSpPr>
            <a:cxnSpLocks/>
          </p:cNvCxnSpPr>
          <p:nvPr/>
        </p:nvCxnSpPr>
        <p:spPr>
          <a:xfrm>
            <a:off x="2678405" y="5518176"/>
            <a:ext cx="1187590" cy="0"/>
          </a:xfrm>
          <a:prstGeom prst="line">
            <a:avLst/>
          </a:prstGeom>
          <a:ln w="19050">
            <a:solidFill>
              <a:srgbClr val="DA081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Текст 7">
            <a:extLst>
              <a:ext uri="{FF2B5EF4-FFF2-40B4-BE49-F238E27FC236}">
                <a16:creationId xmlns:a16="http://schemas.microsoft.com/office/drawing/2014/main" id="{952ECACB-0F3A-4257-8458-DBBFF58DA8A5}"/>
              </a:ext>
            </a:extLst>
          </p:cNvPr>
          <p:cNvSpPr txBox="1">
            <a:spLocks/>
          </p:cNvSpPr>
          <p:nvPr/>
        </p:nvSpPr>
        <p:spPr>
          <a:xfrm>
            <a:off x="457198" y="193093"/>
            <a:ext cx="8686802" cy="548898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ПРОТИВОПОЖАРНЫЕ ПЕРЕГОРОДКИ</a:t>
            </a:r>
          </a:p>
        </p:txBody>
      </p:sp>
    </p:spTree>
    <p:extLst>
      <p:ext uri="{BB962C8B-B14F-4D97-AF65-F5344CB8AC3E}">
        <p14:creationId xmlns:p14="http://schemas.microsoft.com/office/powerpoint/2010/main" val="1064554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6059" y="2998230"/>
            <a:ext cx="3649935" cy="321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027" y="2998231"/>
            <a:ext cx="4172915" cy="32102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4325" y="4441168"/>
            <a:ext cx="1684343" cy="461665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Гильза</a:t>
            </a:r>
          </a:p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кабельная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EA6D1706-2D51-4299-8477-D56E876A8E20}"/>
              </a:ext>
            </a:extLst>
          </p:cNvPr>
          <p:cNvSpPr/>
          <p:nvPr/>
        </p:nvSpPr>
        <p:spPr>
          <a:xfrm>
            <a:off x="2189040" y="5225422"/>
            <a:ext cx="78147" cy="78147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251C564B-7067-41C6-A410-526C91913B88}"/>
              </a:ext>
            </a:extLst>
          </p:cNvPr>
          <p:cNvCxnSpPr>
            <a:cxnSpLocks/>
          </p:cNvCxnSpPr>
          <p:nvPr/>
        </p:nvCxnSpPr>
        <p:spPr>
          <a:xfrm>
            <a:off x="1243150" y="4882439"/>
            <a:ext cx="984964" cy="383500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7">
            <a:extLst>
              <a:ext uri="{FF2B5EF4-FFF2-40B4-BE49-F238E27FC236}">
                <a16:creationId xmlns:a16="http://schemas.microsoft.com/office/drawing/2014/main" id="{15017111-802D-4145-9E3D-5E1EE04FD5B8}"/>
              </a:ext>
            </a:extLst>
          </p:cNvPr>
          <p:cNvSpPr txBox="1">
            <a:spLocks/>
          </p:cNvSpPr>
          <p:nvPr/>
        </p:nvSpPr>
        <p:spPr>
          <a:xfrm>
            <a:off x="457198" y="193093"/>
            <a:ext cx="8686802" cy="548898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ГИЛЬЗЫ КАБЕЛЬНЫЕ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11821E-AB11-48B4-BC4C-6DE7303FDABA}"/>
              </a:ext>
            </a:extLst>
          </p:cNvPr>
          <p:cNvSpPr txBox="1"/>
          <p:nvPr/>
        </p:nvSpPr>
        <p:spPr>
          <a:xfrm>
            <a:off x="694325" y="1472352"/>
            <a:ext cx="10659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Предназначаются для прокладки и механической защиты кабельных систем в межэтажных перекрытиях жилых и производственных сооружениях. Экономят время и деньги при прокладке кабельных систем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3DEF82F1-E25D-48AE-93F3-F23172BCCD50}"/>
              </a:ext>
            </a:extLst>
          </p:cNvPr>
          <p:cNvSpPr/>
          <p:nvPr/>
        </p:nvSpPr>
        <p:spPr>
          <a:xfrm>
            <a:off x="588851" y="1509010"/>
            <a:ext cx="84246" cy="477053"/>
          </a:xfrm>
          <a:prstGeom prst="rect">
            <a:avLst/>
          </a:prstGeom>
          <a:solidFill>
            <a:srgbClr val="E3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063922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3">
            <a:extLst>
              <a:ext uri="{FF2B5EF4-FFF2-40B4-BE49-F238E27FC236}">
                <a16:creationId xmlns:a16="http://schemas.microsoft.com/office/drawing/2014/main" id="{C456080A-8D18-4067-A839-5389367A5911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150179" y="1813168"/>
            <a:ext cx="2875987" cy="479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B592AC3-092E-468C-962B-029893DCA0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90" t="4226" r="17288"/>
          <a:stretch/>
        </p:blipFill>
        <p:spPr>
          <a:xfrm>
            <a:off x="4940410" y="3278530"/>
            <a:ext cx="2311180" cy="2372216"/>
          </a:xfrm>
          <a:prstGeom prst="rect">
            <a:avLst/>
          </a:prstGeom>
          <a:ln w="19050">
            <a:solidFill>
              <a:srgbClr val="DA0812"/>
            </a:solidFill>
          </a:ln>
        </p:spPr>
      </p:pic>
      <p:sp>
        <p:nvSpPr>
          <p:cNvPr id="40" name="AutoShape 3">
            <a:extLst>
              <a:ext uri="{FF2B5EF4-FFF2-40B4-BE49-F238E27FC236}">
                <a16:creationId xmlns:a16="http://schemas.microsoft.com/office/drawing/2014/main" id="{73085A3A-4241-41D0-9DE4-0C2F37819EF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373632" y="1872591"/>
            <a:ext cx="2955263" cy="479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2874CFF-FD53-4CFF-9440-ED9C9E6F102F}"/>
              </a:ext>
            </a:extLst>
          </p:cNvPr>
          <p:cNvGrpSpPr/>
          <p:nvPr/>
        </p:nvGrpSpPr>
        <p:grpSpPr>
          <a:xfrm>
            <a:off x="2201740" y="2663332"/>
            <a:ext cx="1656901" cy="3679456"/>
            <a:chOff x="2141563" y="3088877"/>
            <a:chExt cx="1656901" cy="3679456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2C63EAC-060B-45A1-B163-320F0F9964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53" t="27881" r="18127" b="28082"/>
            <a:stretch/>
          </p:blipFill>
          <p:spPr>
            <a:xfrm>
              <a:off x="2589610" y="3702826"/>
              <a:ext cx="781742" cy="287050"/>
            </a:xfrm>
            <a:prstGeom prst="rect">
              <a:avLst/>
            </a:prstGeom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CFFDD36E-6931-4951-B9E6-8773CC0841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246" b="100000" l="7226" r="9483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8" r="1"/>
            <a:stretch/>
          </p:blipFill>
          <p:spPr bwMode="auto">
            <a:xfrm>
              <a:off x="2141563" y="3088877"/>
              <a:ext cx="1656901" cy="3679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A9507E5-483A-4B3D-B3F2-C27BED1F0775}"/>
              </a:ext>
            </a:extLst>
          </p:cNvPr>
          <p:cNvGrpSpPr/>
          <p:nvPr/>
        </p:nvGrpSpPr>
        <p:grpSpPr>
          <a:xfrm>
            <a:off x="8331762" y="2562415"/>
            <a:ext cx="1658499" cy="3715019"/>
            <a:chOff x="8271585" y="2987960"/>
            <a:chExt cx="1658499" cy="3715019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E8F7FE1-B311-4394-A49D-10E029EF5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53" t="27881" r="18127" b="28082"/>
            <a:stretch/>
          </p:blipFill>
          <p:spPr>
            <a:xfrm>
              <a:off x="8587879" y="3784789"/>
              <a:ext cx="803291" cy="286804"/>
            </a:xfrm>
            <a:prstGeom prst="rect">
              <a:avLst/>
            </a:prstGeom>
          </p:spPr>
        </p:pic>
        <p:pic>
          <p:nvPicPr>
            <p:cNvPr id="38" name="Picture 5">
              <a:extLst>
                <a:ext uri="{FF2B5EF4-FFF2-40B4-BE49-F238E27FC236}">
                  <a16:creationId xmlns:a16="http://schemas.microsoft.com/office/drawing/2014/main" id="{ACF3899B-E161-42AB-81F9-3B09BD78D8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246" b="100000" l="7226" r="9483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8" t="3469" r="59454"/>
            <a:stretch/>
          </p:blipFill>
          <p:spPr bwMode="auto">
            <a:xfrm>
              <a:off x="8640663" y="3154231"/>
              <a:ext cx="353846" cy="3548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5">
              <a:extLst>
                <a:ext uri="{FF2B5EF4-FFF2-40B4-BE49-F238E27FC236}">
                  <a16:creationId xmlns:a16="http://schemas.microsoft.com/office/drawing/2014/main" id="{816908AE-BA79-42EC-B253-B8699629DB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246" b="100000" l="7226" r="9483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83" t="3465" r="41861" b="4680"/>
            <a:stretch/>
          </p:blipFill>
          <p:spPr bwMode="auto">
            <a:xfrm flipH="1">
              <a:off x="8271585" y="3154231"/>
              <a:ext cx="391468" cy="3376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5">
              <a:extLst>
                <a:ext uri="{FF2B5EF4-FFF2-40B4-BE49-F238E27FC236}">
                  <a16:creationId xmlns:a16="http://schemas.microsoft.com/office/drawing/2014/main" id="{6BC7D4E7-E197-433E-90B5-303CE76697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246" b="100000" l="7226" r="9483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98"/>
            <a:stretch/>
          </p:blipFill>
          <p:spPr bwMode="auto">
            <a:xfrm>
              <a:off x="9342484" y="2987960"/>
              <a:ext cx="587600" cy="3676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5">
              <a:extLst>
                <a:ext uri="{FF2B5EF4-FFF2-40B4-BE49-F238E27FC236}">
                  <a16:creationId xmlns:a16="http://schemas.microsoft.com/office/drawing/2014/main" id="{F8F8E3B2-BB88-400D-A4EB-EE38C9C443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246" b="100000" l="7226" r="9483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8" t="3469" r="59454"/>
            <a:stretch/>
          </p:blipFill>
          <p:spPr bwMode="auto">
            <a:xfrm>
              <a:off x="8989524" y="3154231"/>
              <a:ext cx="353846" cy="3548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E1BE4CA-3199-4955-99AB-973E2C3D2F13}"/>
              </a:ext>
            </a:extLst>
          </p:cNvPr>
          <p:cNvSpPr txBox="1"/>
          <p:nvPr/>
        </p:nvSpPr>
        <p:spPr>
          <a:xfrm>
            <a:off x="694325" y="1472352"/>
            <a:ext cx="111742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Устанавливается в боковые отверстия верхних коробов. Изготавливается в двух вариантах: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Кабель канал 300 (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uerm-kk-1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) используется в том случае, когда между коробами КЭТ установлен один ряд ЯУР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Кабель канал 600 (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uerm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-kk-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2) используется в том случае, когда между коробами КЭТ установлены два ряда ЯУР</a:t>
            </a:r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4FE56CD8-6316-48C7-B3BF-69B1AD81E557}"/>
              </a:ext>
            </a:extLst>
          </p:cNvPr>
          <p:cNvSpPr/>
          <p:nvPr/>
        </p:nvSpPr>
        <p:spPr>
          <a:xfrm>
            <a:off x="588851" y="1509010"/>
            <a:ext cx="84246" cy="667885"/>
          </a:xfrm>
          <a:prstGeom prst="rect">
            <a:avLst/>
          </a:prstGeom>
          <a:solidFill>
            <a:srgbClr val="E3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sp>
        <p:nvSpPr>
          <p:cNvPr id="22" name="Текст 7">
            <a:extLst>
              <a:ext uri="{FF2B5EF4-FFF2-40B4-BE49-F238E27FC236}">
                <a16:creationId xmlns:a16="http://schemas.microsoft.com/office/drawing/2014/main" id="{F68D76BF-AA7A-41AB-9178-57322238E6F2}"/>
              </a:ext>
            </a:extLst>
          </p:cNvPr>
          <p:cNvSpPr txBox="1">
            <a:spLocks/>
          </p:cNvSpPr>
          <p:nvPr/>
        </p:nvSpPr>
        <p:spPr>
          <a:xfrm>
            <a:off x="457198" y="193093"/>
            <a:ext cx="8686802" cy="548898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КАБЕЛЬ КАНАЛ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9307EAD5-0813-4F2D-9F20-0EB19417B53E}"/>
              </a:ext>
            </a:extLst>
          </p:cNvPr>
          <p:cNvCxnSpPr>
            <a:cxnSpLocks/>
          </p:cNvCxnSpPr>
          <p:nvPr/>
        </p:nvCxnSpPr>
        <p:spPr>
          <a:xfrm>
            <a:off x="3069263" y="3459628"/>
            <a:ext cx="1866828" cy="476088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>
            <a:extLst>
              <a:ext uri="{FF2B5EF4-FFF2-40B4-BE49-F238E27FC236}">
                <a16:creationId xmlns:a16="http://schemas.microsoft.com/office/drawing/2014/main" id="{7B981303-CE8F-40C0-98CB-FF97E7FA3877}"/>
              </a:ext>
            </a:extLst>
          </p:cNvPr>
          <p:cNvSpPr/>
          <p:nvPr/>
        </p:nvSpPr>
        <p:spPr>
          <a:xfrm>
            <a:off x="3030190" y="3424499"/>
            <a:ext cx="78147" cy="78147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B40788D2-173A-477C-A559-9974AB89C93F}"/>
              </a:ext>
            </a:extLst>
          </p:cNvPr>
          <p:cNvCxnSpPr>
            <a:cxnSpLocks/>
          </p:cNvCxnSpPr>
          <p:nvPr/>
        </p:nvCxnSpPr>
        <p:spPr>
          <a:xfrm flipH="1">
            <a:off x="7267375" y="3541299"/>
            <a:ext cx="1752556" cy="394417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Овал 29">
            <a:extLst>
              <a:ext uri="{FF2B5EF4-FFF2-40B4-BE49-F238E27FC236}">
                <a16:creationId xmlns:a16="http://schemas.microsoft.com/office/drawing/2014/main" id="{1DB1FBF1-F0BF-41FD-9900-B13D04017A77}"/>
              </a:ext>
            </a:extLst>
          </p:cNvPr>
          <p:cNvSpPr/>
          <p:nvPr/>
        </p:nvSpPr>
        <p:spPr>
          <a:xfrm>
            <a:off x="8980858" y="3506170"/>
            <a:ext cx="78147" cy="78147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951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338" y="2383799"/>
            <a:ext cx="2245114" cy="3769161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34DF2D9F-C491-443D-B785-CDF798ED15D1}"/>
              </a:ext>
            </a:extLst>
          </p:cNvPr>
          <p:cNvGrpSpPr/>
          <p:nvPr/>
        </p:nvGrpSpPr>
        <p:grpSpPr>
          <a:xfrm>
            <a:off x="1623283" y="2349187"/>
            <a:ext cx="4573838" cy="3671315"/>
            <a:chOff x="1339871" y="2349187"/>
            <a:chExt cx="4573838" cy="3671315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9871" y="2349187"/>
              <a:ext cx="2689748" cy="367131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372903" y="2383799"/>
              <a:ext cx="15408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Цоколь верхний</a:t>
              </a:r>
            </a:p>
            <a:p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 компенсатором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72903" y="3055766"/>
              <a:ext cx="14414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Короб верхний </a:t>
              </a:r>
            </a:p>
            <a:p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для КСС/КЭТ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372903" y="5388170"/>
              <a:ext cx="13356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Короб нижний</a:t>
              </a:r>
            </a:p>
          </p:txBody>
        </p:sp>
      </p:grpSp>
      <p:sp>
        <p:nvSpPr>
          <p:cNvPr id="9" name="Текст 7">
            <a:extLst>
              <a:ext uri="{FF2B5EF4-FFF2-40B4-BE49-F238E27FC236}">
                <a16:creationId xmlns:a16="http://schemas.microsoft.com/office/drawing/2014/main" id="{D9447099-018C-41C3-8845-90268F463BA4}"/>
              </a:ext>
            </a:extLst>
          </p:cNvPr>
          <p:cNvSpPr txBox="1">
            <a:spLocks/>
          </p:cNvSpPr>
          <p:nvPr/>
        </p:nvSpPr>
        <p:spPr>
          <a:xfrm>
            <a:off x="457198" y="193093"/>
            <a:ext cx="8686802" cy="548898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КОМПЛЕКТУЮЩИЕ ДЛЯ ЗАКРЫТИЯ НИШ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1291AB-2B05-4AAC-A4E0-044A8DD88BDA}"/>
              </a:ext>
            </a:extLst>
          </p:cNvPr>
          <p:cNvSpPr txBox="1"/>
          <p:nvPr/>
        </p:nvSpPr>
        <p:spPr>
          <a:xfrm>
            <a:off x="694325" y="1472352"/>
            <a:ext cx="6468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Предназначены для полного закрытия стены, на которую крепится УЭРМ, не оставляя свободных ниш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2821F62E-F2BD-41AA-8C63-B39494029302}"/>
              </a:ext>
            </a:extLst>
          </p:cNvPr>
          <p:cNvSpPr/>
          <p:nvPr/>
        </p:nvSpPr>
        <p:spPr>
          <a:xfrm>
            <a:off x="588851" y="1509011"/>
            <a:ext cx="84246" cy="462534"/>
          </a:xfrm>
          <a:prstGeom prst="rect">
            <a:avLst/>
          </a:prstGeom>
          <a:solidFill>
            <a:srgbClr val="E3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9890485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t="19257" r="971" b="30899"/>
          <a:stretch/>
        </p:blipFill>
        <p:spPr>
          <a:xfrm>
            <a:off x="-13647" y="1928826"/>
            <a:ext cx="12201098" cy="4137892"/>
          </a:xfrm>
          <a:prstGeom prst="rect">
            <a:avLst/>
          </a:prstGeom>
        </p:spPr>
      </p:pic>
      <p:sp>
        <p:nvSpPr>
          <p:cNvPr id="7" name="Текст 7">
            <a:extLst>
              <a:ext uri="{FF2B5EF4-FFF2-40B4-BE49-F238E27FC236}">
                <a16:creationId xmlns:a16="http://schemas.microsoft.com/office/drawing/2014/main" id="{3F0DF3FA-FAA9-47F5-A012-3AB7182B1CB5}"/>
              </a:ext>
            </a:extLst>
          </p:cNvPr>
          <p:cNvSpPr txBox="1">
            <a:spLocks/>
          </p:cNvSpPr>
          <p:nvPr/>
        </p:nvSpPr>
        <p:spPr>
          <a:xfrm>
            <a:off x="590455" y="307549"/>
            <a:ext cx="8926524" cy="1653595"/>
          </a:xfrm>
          <a:prstGeom prst="rect">
            <a:avLst/>
          </a:prstGeom>
        </p:spPr>
        <p:txBody>
          <a:bodyPr anchor="t"/>
          <a:lstStyle>
            <a:defPPr>
              <a:defRPr lang="ru-RU"/>
            </a:defPPr>
            <a:lvl1pPr>
              <a:spcBef>
                <a:spcPct val="20000"/>
              </a:spcBef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sz="3200" dirty="0">
                <a:solidFill>
                  <a:schemeClr val="tx1"/>
                </a:solidFill>
              </a:rPr>
              <a:t>УСТРОЙСТВА ЭТАЖНЫЕ  </a:t>
            </a:r>
            <a:r>
              <a:rPr lang="ru-RU" sz="3200" dirty="0" smtClean="0">
                <a:solidFill>
                  <a:schemeClr val="tx1"/>
                </a:solidFill>
              </a:rPr>
              <a:t>ИЗГОТАВЛИВАЕМЫЕ ПО </a:t>
            </a:r>
            <a:r>
              <a:rPr lang="ru-RU" sz="3200" dirty="0">
                <a:solidFill>
                  <a:schemeClr val="tx1"/>
                </a:solidFill>
              </a:rPr>
              <a:t>ИНДИВИДУАЛЬНОМУ ТЗ</a:t>
            </a:r>
          </a:p>
        </p:txBody>
      </p:sp>
    </p:spTree>
    <p:extLst>
      <p:ext uri="{BB962C8B-B14F-4D97-AF65-F5344CB8AC3E}">
        <p14:creationId xmlns:p14="http://schemas.microsoft.com/office/powerpoint/2010/main" val="528320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3970C6-2079-45E9-9CA4-4335D209A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48" y="1762698"/>
            <a:ext cx="3790377" cy="3790377"/>
          </a:xfrm>
          <a:prstGeom prst="rect">
            <a:avLst/>
          </a:prstGeom>
        </p:spPr>
      </p:pic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D3B7E72A-36FF-49DB-818E-95C7A55A5D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883045"/>
              </p:ext>
            </p:extLst>
          </p:nvPr>
        </p:nvGraphicFramePr>
        <p:xfrm>
          <a:off x="7813413" y="1723604"/>
          <a:ext cx="3970338" cy="32838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98369">
                  <a:extLst>
                    <a:ext uri="{9D8B030D-6E8A-4147-A177-3AD203B41FA5}">
                      <a16:colId xmlns:a16="http://schemas.microsoft.com/office/drawing/2014/main" val="2201318624"/>
                    </a:ext>
                  </a:extLst>
                </a:gridCol>
                <a:gridCol w="1771969">
                  <a:extLst>
                    <a:ext uri="{9D8B030D-6E8A-4147-A177-3AD203B41FA5}">
                      <a16:colId xmlns:a16="http://schemas.microsoft.com/office/drawing/2014/main" val="1746789183"/>
                    </a:ext>
                  </a:extLst>
                </a:gridCol>
              </a:tblGrid>
              <a:tr h="4072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Характеристики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70979"/>
                  </a:ext>
                </a:extLst>
              </a:tr>
              <a:tr h="41241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Толщина металла, мм</a:t>
                      </a:r>
                      <a:r>
                        <a:rPr lang="en-US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**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двери</a:t>
                      </a:r>
                      <a:r>
                        <a:rPr lang="ru-RU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– 0,7</a:t>
                      </a:r>
                    </a:p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корпус – 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559240"/>
                  </a:ext>
                </a:extLst>
              </a:tr>
              <a:tr h="41166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Количество квартир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до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*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7699077"/>
                  </a:ext>
                </a:extLst>
              </a:tr>
              <a:tr h="41166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Количество модулей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до 9 на квартиру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898733"/>
                  </a:ext>
                </a:extLst>
              </a:tr>
              <a:tr h="4116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Сечение магистральных проводников, мм²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до 95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71208"/>
                  </a:ext>
                </a:extLst>
              </a:tr>
              <a:tr h="40801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Способ установки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Встраиваемый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5294916"/>
                  </a:ext>
                </a:extLst>
              </a:tr>
              <a:tr h="41166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Габариты (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ВхШхГ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), мм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00х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0х150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8231085"/>
                  </a:ext>
                </a:extLst>
              </a:tr>
              <a:tr h="40952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Габариты ниши (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ВхШхГ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), мм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мин: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0х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0х135</a:t>
                      </a:r>
                    </a:p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макс: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125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0x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125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0x135+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002957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5F86FE06-7029-494A-8A01-A0F593102711}"/>
              </a:ext>
            </a:extLst>
          </p:cNvPr>
          <p:cNvSpPr txBox="1"/>
          <p:nvPr/>
        </p:nvSpPr>
        <p:spPr>
          <a:xfrm>
            <a:off x="7682812" y="5316979"/>
            <a:ext cx="4078978" cy="553998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* — в зависимости от типа прибора учета</a:t>
            </a:r>
          </a:p>
          <a:p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** —</a:t>
            </a:r>
            <a:r>
              <a:rPr lang="en-US" sz="1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возможно использование другой толщины </a:t>
            </a:r>
          </a:p>
          <a:p>
            <a:endParaRPr lang="ru-RU" sz="1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DA92E9-01A3-476E-AB7F-3D005B20DC3F}"/>
              </a:ext>
            </a:extLst>
          </p:cNvPr>
          <p:cNvSpPr txBox="1"/>
          <p:nvPr/>
        </p:nvSpPr>
        <p:spPr>
          <a:xfrm>
            <a:off x="7704773" y="5870977"/>
            <a:ext cx="407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Устройство изготавливается на заказ 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по ТЗ заказчика</a:t>
            </a:r>
          </a:p>
        </p:txBody>
      </p:sp>
      <p:sp>
        <p:nvSpPr>
          <p:cNvPr id="19" name="Текст 7">
            <a:extLst>
              <a:ext uri="{FF2B5EF4-FFF2-40B4-BE49-F238E27FC236}">
                <a16:creationId xmlns:a16="http://schemas.microsoft.com/office/drawing/2014/main" id="{F1C79381-C777-4105-9691-64D6F911DAD2}"/>
              </a:ext>
            </a:extLst>
          </p:cNvPr>
          <p:cNvSpPr txBox="1">
            <a:spLocks/>
          </p:cNvSpPr>
          <p:nvPr/>
        </p:nvSpPr>
        <p:spPr>
          <a:xfrm>
            <a:off x="457198" y="193093"/>
            <a:ext cx="8686802" cy="548898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УСТРОЙСТВО ЭТАЖНОЕ РАСПРЕДЕЛИТЕЛЬНОЕ ВСТРОЕННОЕ</a:t>
            </a:r>
          </a:p>
        </p:txBody>
      </p:sp>
    </p:spTree>
    <p:extLst>
      <p:ext uri="{BB962C8B-B14F-4D97-AF65-F5344CB8AC3E}">
        <p14:creationId xmlns:p14="http://schemas.microsoft.com/office/powerpoint/2010/main" val="1982759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7272F4A0-43A2-4D51-BC7B-6B8B66517FC8}"/>
              </a:ext>
            </a:extLst>
          </p:cNvPr>
          <p:cNvSpPr/>
          <p:nvPr/>
        </p:nvSpPr>
        <p:spPr>
          <a:xfrm>
            <a:off x="8652332" y="2993359"/>
            <a:ext cx="32348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Учетно-распределительный отсек</a:t>
            </a:r>
            <a:endParaRPr lang="ru-RU" sz="11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Съемная монтажная рама</a:t>
            </a:r>
          </a:p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DIN-рейки для модульного  оборудования и для крепления  счетчиков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272F4A0-43A2-4D51-BC7B-6B8B66517FC8}"/>
              </a:ext>
            </a:extLst>
          </p:cNvPr>
          <p:cNvSpPr/>
          <p:nvPr/>
        </p:nvSpPr>
        <p:spPr>
          <a:xfrm>
            <a:off x="304595" y="1083831"/>
            <a:ext cx="35258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Магистрально-силовой отсек</a:t>
            </a:r>
          </a:p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Пластина для сборки заземляющей шины</a:t>
            </a:r>
          </a:p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Пластина для сборки нулевой шины</a:t>
            </a:r>
          </a:p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Перфорированные рейки для крепления фазных сжимов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4" t="13452" r="24209" b="12845"/>
          <a:stretch/>
        </p:blipFill>
        <p:spPr>
          <a:xfrm>
            <a:off x="3978714" y="1527002"/>
            <a:ext cx="4305606" cy="4210396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7272F4A0-43A2-4D51-BC7B-6B8B66517FC8}"/>
              </a:ext>
            </a:extLst>
          </p:cNvPr>
          <p:cNvSpPr/>
          <p:nvPr/>
        </p:nvSpPr>
        <p:spPr>
          <a:xfrm>
            <a:off x="374945" y="3009251"/>
            <a:ext cx="32500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Пластины для 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N/PE 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проводников</a:t>
            </a:r>
          </a:p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Возможно подключить </a:t>
            </a:r>
          </a:p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магистральный проводник сечением до 95 мм²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6976093" y="1787445"/>
            <a:ext cx="1004264" cy="3735715"/>
          </a:xfrm>
          <a:prstGeom prst="rect">
            <a:avLst/>
          </a:prstGeom>
          <a:noFill/>
          <a:ln w="19050">
            <a:solidFill>
              <a:srgbClr val="DA081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4254616" y="1787445"/>
            <a:ext cx="1004264" cy="3735716"/>
          </a:xfrm>
          <a:prstGeom prst="rect">
            <a:avLst/>
          </a:prstGeom>
          <a:noFill/>
          <a:ln w="19050">
            <a:solidFill>
              <a:srgbClr val="DA081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 flipH="1">
            <a:off x="5343430" y="2736645"/>
            <a:ext cx="1514198" cy="2786515"/>
          </a:xfrm>
          <a:prstGeom prst="rect">
            <a:avLst/>
          </a:prstGeom>
          <a:noFill/>
          <a:ln w="19050">
            <a:solidFill>
              <a:srgbClr val="DA081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 flipH="1">
            <a:off x="4256860" y="2786771"/>
            <a:ext cx="647298" cy="1815881"/>
          </a:xfrm>
          <a:prstGeom prst="rect">
            <a:avLst/>
          </a:prstGeom>
          <a:noFill/>
          <a:ln w="19050">
            <a:solidFill>
              <a:srgbClr val="DA081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4128279"/>
            <a:ext cx="1162051" cy="1918981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272F4A0-43A2-4D51-BC7B-6B8B66517FC8}"/>
              </a:ext>
            </a:extLst>
          </p:cNvPr>
          <p:cNvSpPr/>
          <p:nvPr/>
        </p:nvSpPr>
        <p:spPr>
          <a:xfrm>
            <a:off x="8715361" y="1329998"/>
            <a:ext cx="30711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Распределительный отсек</a:t>
            </a:r>
            <a:endParaRPr lang="ru-RU" sz="11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DIN-рейки для модульного  оборудования </a:t>
            </a:r>
          </a:p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Труба для прокладки слаботочных линий через силовые отсеки</a:t>
            </a:r>
          </a:p>
        </p:txBody>
      </p:sp>
      <p:sp>
        <p:nvSpPr>
          <p:cNvPr id="42" name="Прямоугольник 41"/>
          <p:cNvSpPr/>
          <p:nvPr/>
        </p:nvSpPr>
        <p:spPr>
          <a:xfrm flipH="1">
            <a:off x="5343429" y="1787445"/>
            <a:ext cx="1519003" cy="949200"/>
          </a:xfrm>
          <a:prstGeom prst="rect">
            <a:avLst/>
          </a:prstGeom>
          <a:noFill/>
          <a:ln w="19050">
            <a:solidFill>
              <a:srgbClr val="DA081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7272F4A0-43A2-4D51-BC7B-6B8B66517FC8}"/>
              </a:ext>
            </a:extLst>
          </p:cNvPr>
          <p:cNvSpPr/>
          <p:nvPr/>
        </p:nvSpPr>
        <p:spPr>
          <a:xfrm>
            <a:off x="8652331" y="4846931"/>
            <a:ext cx="25218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Отсек слаботочного оборудования</a:t>
            </a:r>
            <a:endParaRPr lang="ru-RU" sz="11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Перфорированные рейки для установки оборудования (ТВ, интернет, связь)</a:t>
            </a:r>
          </a:p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Кабель канал</a:t>
            </a:r>
            <a:endParaRPr lang="ru-RU"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Текст 7">
            <a:extLst>
              <a:ext uri="{FF2B5EF4-FFF2-40B4-BE49-F238E27FC236}">
                <a16:creationId xmlns:a16="http://schemas.microsoft.com/office/drawing/2014/main" id="{36016B34-4DA7-483B-B67E-70AE572B02DF}"/>
              </a:ext>
            </a:extLst>
          </p:cNvPr>
          <p:cNvSpPr txBox="1">
            <a:spLocks/>
          </p:cNvSpPr>
          <p:nvPr/>
        </p:nvSpPr>
        <p:spPr>
          <a:xfrm>
            <a:off x="457199" y="193093"/>
            <a:ext cx="7515226" cy="530058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КОНСТРУКЦИЯ УЭРВ</a:t>
            </a: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B59D0FB5-437B-4446-B2DE-68453A550BD8}"/>
              </a:ext>
            </a:extLst>
          </p:cNvPr>
          <p:cNvCxnSpPr>
            <a:cxnSpLocks/>
          </p:cNvCxnSpPr>
          <p:nvPr/>
        </p:nvCxnSpPr>
        <p:spPr>
          <a:xfrm>
            <a:off x="3766175" y="1712952"/>
            <a:ext cx="1188326" cy="265151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7" name="Овал 46">
            <a:extLst>
              <a:ext uri="{FF2B5EF4-FFF2-40B4-BE49-F238E27FC236}">
                <a16:creationId xmlns:a16="http://schemas.microsoft.com/office/drawing/2014/main" id="{EE74D137-4547-4116-B048-47154170E255}"/>
              </a:ext>
            </a:extLst>
          </p:cNvPr>
          <p:cNvSpPr/>
          <p:nvPr/>
        </p:nvSpPr>
        <p:spPr>
          <a:xfrm>
            <a:off x="4908969" y="1937388"/>
            <a:ext cx="91064" cy="91064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140F38B1-DFFD-48FB-83C7-02336CB33A90}"/>
              </a:ext>
            </a:extLst>
          </p:cNvPr>
          <p:cNvCxnSpPr>
            <a:cxnSpLocks/>
          </p:cNvCxnSpPr>
          <p:nvPr/>
        </p:nvCxnSpPr>
        <p:spPr>
          <a:xfrm>
            <a:off x="3749002" y="3515272"/>
            <a:ext cx="757001" cy="552536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0" name="Овал 49">
            <a:extLst>
              <a:ext uri="{FF2B5EF4-FFF2-40B4-BE49-F238E27FC236}">
                <a16:creationId xmlns:a16="http://schemas.microsoft.com/office/drawing/2014/main" id="{3F9D4E89-ED49-492A-A850-FE4C930A2A3D}"/>
              </a:ext>
            </a:extLst>
          </p:cNvPr>
          <p:cNvSpPr/>
          <p:nvPr/>
        </p:nvSpPr>
        <p:spPr>
          <a:xfrm>
            <a:off x="4475414" y="4024586"/>
            <a:ext cx="91064" cy="91064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2F0CF4C8-F3E2-4E70-A2F8-1FF2AD6133A2}"/>
              </a:ext>
            </a:extLst>
          </p:cNvPr>
          <p:cNvCxnSpPr>
            <a:cxnSpLocks/>
          </p:cNvCxnSpPr>
          <p:nvPr/>
        </p:nvCxnSpPr>
        <p:spPr>
          <a:xfrm flipH="1">
            <a:off x="6671655" y="1600146"/>
            <a:ext cx="1864855" cy="320117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2" name="Овал 51">
            <a:extLst>
              <a:ext uri="{FF2B5EF4-FFF2-40B4-BE49-F238E27FC236}">
                <a16:creationId xmlns:a16="http://schemas.microsoft.com/office/drawing/2014/main" id="{8F075151-E1FE-428B-901F-DED2271DD1EF}"/>
              </a:ext>
            </a:extLst>
          </p:cNvPr>
          <p:cNvSpPr/>
          <p:nvPr/>
        </p:nvSpPr>
        <p:spPr>
          <a:xfrm>
            <a:off x="6626598" y="1880482"/>
            <a:ext cx="91064" cy="91064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9647B730-9003-4E62-B573-016240CECDC4}"/>
              </a:ext>
            </a:extLst>
          </p:cNvPr>
          <p:cNvCxnSpPr>
            <a:cxnSpLocks/>
          </p:cNvCxnSpPr>
          <p:nvPr/>
        </p:nvCxnSpPr>
        <p:spPr>
          <a:xfrm flipH="1">
            <a:off x="6658328" y="3370772"/>
            <a:ext cx="1878182" cy="254121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4" name="Овал 53">
            <a:extLst>
              <a:ext uri="{FF2B5EF4-FFF2-40B4-BE49-F238E27FC236}">
                <a16:creationId xmlns:a16="http://schemas.microsoft.com/office/drawing/2014/main" id="{97C426DD-8B71-4B78-99F9-2D858A7205A1}"/>
              </a:ext>
            </a:extLst>
          </p:cNvPr>
          <p:cNvSpPr/>
          <p:nvPr/>
        </p:nvSpPr>
        <p:spPr>
          <a:xfrm>
            <a:off x="6636589" y="3577528"/>
            <a:ext cx="91064" cy="91064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35BB3C78-7064-4892-AE19-44F5C93C0C91}"/>
              </a:ext>
            </a:extLst>
          </p:cNvPr>
          <p:cNvCxnSpPr>
            <a:cxnSpLocks/>
          </p:cNvCxnSpPr>
          <p:nvPr/>
        </p:nvCxnSpPr>
        <p:spPr>
          <a:xfrm flipH="1" flipV="1">
            <a:off x="7829562" y="4813765"/>
            <a:ext cx="703422" cy="410923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Овал 54">
            <a:extLst>
              <a:ext uri="{FF2B5EF4-FFF2-40B4-BE49-F238E27FC236}">
                <a16:creationId xmlns:a16="http://schemas.microsoft.com/office/drawing/2014/main" id="{6BCDE583-0ABA-4C38-8B79-F5B548A4CA61}"/>
              </a:ext>
            </a:extLst>
          </p:cNvPr>
          <p:cNvSpPr/>
          <p:nvPr/>
        </p:nvSpPr>
        <p:spPr>
          <a:xfrm>
            <a:off x="7770828" y="4755867"/>
            <a:ext cx="91064" cy="91064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461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D3B7E72A-36FF-49DB-818E-95C7A55A5D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625443"/>
              </p:ext>
            </p:extLst>
          </p:nvPr>
        </p:nvGraphicFramePr>
        <p:xfrm>
          <a:off x="7813413" y="1723604"/>
          <a:ext cx="3970338" cy="32838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98369">
                  <a:extLst>
                    <a:ext uri="{9D8B030D-6E8A-4147-A177-3AD203B41FA5}">
                      <a16:colId xmlns:a16="http://schemas.microsoft.com/office/drawing/2014/main" val="2201318624"/>
                    </a:ext>
                  </a:extLst>
                </a:gridCol>
                <a:gridCol w="1771969">
                  <a:extLst>
                    <a:ext uri="{9D8B030D-6E8A-4147-A177-3AD203B41FA5}">
                      <a16:colId xmlns:a16="http://schemas.microsoft.com/office/drawing/2014/main" val="1746789183"/>
                    </a:ext>
                  </a:extLst>
                </a:gridCol>
              </a:tblGrid>
              <a:tr h="4072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Характеристики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70979"/>
                  </a:ext>
                </a:extLst>
              </a:tr>
              <a:tr h="41241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Толщина металла, мм</a:t>
                      </a:r>
                      <a:r>
                        <a:rPr lang="en-US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**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Корпус / двери</a:t>
                      </a:r>
                      <a:r>
                        <a:rPr lang="ru-RU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– 0,7</a:t>
                      </a:r>
                    </a:p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крышки коробов – 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559240"/>
                  </a:ext>
                </a:extLst>
              </a:tr>
              <a:tr h="41166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Количество квартир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до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*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7699077"/>
                  </a:ext>
                </a:extLst>
              </a:tr>
              <a:tr h="41166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Количество модулей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до 9 на квартиру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898733"/>
                  </a:ext>
                </a:extLst>
              </a:tr>
              <a:tr h="4116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Сечение магистральных проводников, мм²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до 95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71208"/>
                  </a:ext>
                </a:extLst>
              </a:tr>
              <a:tr h="40801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Способ установки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Встраиваемый /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накладной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5294916"/>
                  </a:ext>
                </a:extLst>
              </a:tr>
              <a:tr h="41166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Габариты (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ВхШхГ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), мм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2780х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0х290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8231085"/>
                  </a:ext>
                </a:extLst>
              </a:tr>
              <a:tr h="40952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Габариты ниши (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ВхШхГ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), мм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2850x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125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0x150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002957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5F86FE06-7029-494A-8A01-A0F593102711}"/>
              </a:ext>
            </a:extLst>
          </p:cNvPr>
          <p:cNvSpPr txBox="1"/>
          <p:nvPr/>
        </p:nvSpPr>
        <p:spPr>
          <a:xfrm>
            <a:off x="7682812" y="5316979"/>
            <a:ext cx="4078978" cy="553998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* — в зависимости от типа прибора учета</a:t>
            </a:r>
          </a:p>
          <a:p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** —</a:t>
            </a:r>
            <a:r>
              <a:rPr lang="en-US" sz="1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возможно использование другой толщины </a:t>
            </a:r>
          </a:p>
          <a:p>
            <a:endParaRPr lang="ru-RU" sz="1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DA92E9-01A3-476E-AB7F-3D005B20DC3F}"/>
              </a:ext>
            </a:extLst>
          </p:cNvPr>
          <p:cNvSpPr txBox="1"/>
          <p:nvPr/>
        </p:nvSpPr>
        <p:spPr>
          <a:xfrm>
            <a:off x="7704773" y="5870977"/>
            <a:ext cx="407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Устройство изготавливается на заказ 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по ТЗ заказчика</a:t>
            </a:r>
          </a:p>
        </p:txBody>
      </p:sp>
      <p:sp>
        <p:nvSpPr>
          <p:cNvPr id="19" name="Текст 7">
            <a:extLst>
              <a:ext uri="{FF2B5EF4-FFF2-40B4-BE49-F238E27FC236}">
                <a16:creationId xmlns:a16="http://schemas.microsoft.com/office/drawing/2014/main" id="{F1C79381-C777-4105-9691-64D6F911DAD2}"/>
              </a:ext>
            </a:extLst>
          </p:cNvPr>
          <p:cNvSpPr txBox="1">
            <a:spLocks/>
          </p:cNvSpPr>
          <p:nvPr/>
        </p:nvSpPr>
        <p:spPr>
          <a:xfrm>
            <a:off x="457198" y="193093"/>
            <a:ext cx="8972552" cy="883232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УСТРОЙСТВО ЭТАЖНОЕ РАСПРЕДЕЛИТЕЛЬНОЕ КОМПЛЕКТНОЕ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42C1CD5-1F8E-43E8-BD07-6AFF3E1F96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0" r="14521" b="4312"/>
          <a:stretch/>
        </p:blipFill>
        <p:spPr>
          <a:xfrm>
            <a:off x="2942453" y="1723604"/>
            <a:ext cx="2062401" cy="463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63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4" t="5927" r="16962" b="2221"/>
          <a:stretch/>
        </p:blipFill>
        <p:spPr>
          <a:xfrm>
            <a:off x="5180045" y="1994433"/>
            <a:ext cx="1846718" cy="4152720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272F4A0-43A2-4D51-BC7B-6B8B66517FC8}"/>
              </a:ext>
            </a:extLst>
          </p:cNvPr>
          <p:cNvSpPr/>
          <p:nvPr/>
        </p:nvSpPr>
        <p:spPr>
          <a:xfrm>
            <a:off x="8030500" y="1781089"/>
            <a:ext cx="31235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Распределительный отсек</a:t>
            </a:r>
            <a:endParaRPr lang="ru-RU" sz="11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DIN-рейки для модульного  оборудования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7272F4A0-43A2-4D51-BC7B-6B8B66517FC8}"/>
              </a:ext>
            </a:extLst>
          </p:cNvPr>
          <p:cNvSpPr/>
          <p:nvPr/>
        </p:nvSpPr>
        <p:spPr>
          <a:xfrm>
            <a:off x="457199" y="1781089"/>
            <a:ext cx="36760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Короб верхний для прокладки кабелей с компенсатором</a:t>
            </a:r>
          </a:p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Полезный вылет компенсатора: 150 мм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272F4A0-43A2-4D51-BC7B-6B8B66517FC8}"/>
              </a:ext>
            </a:extLst>
          </p:cNvPr>
          <p:cNvSpPr/>
          <p:nvPr/>
        </p:nvSpPr>
        <p:spPr>
          <a:xfrm>
            <a:off x="534770" y="3009251"/>
            <a:ext cx="36760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Силовой отсек</a:t>
            </a:r>
          </a:p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Пластина для сборки заземляющей шины</a:t>
            </a:r>
          </a:p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Пластина для сборки нулевой шины</a:t>
            </a:r>
          </a:p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Пластина для крепления ответвительных сжимов (орехи)</a:t>
            </a:r>
            <a:endParaRPr lang="ru-RU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5187261" y="2013679"/>
            <a:ext cx="1826767" cy="1407070"/>
          </a:xfrm>
          <a:prstGeom prst="rect">
            <a:avLst/>
          </a:prstGeom>
          <a:noFill/>
          <a:ln w="19050">
            <a:solidFill>
              <a:srgbClr val="DA081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 flipH="1">
            <a:off x="5187266" y="5233401"/>
            <a:ext cx="1826766" cy="909632"/>
          </a:xfrm>
          <a:prstGeom prst="rect">
            <a:avLst/>
          </a:prstGeom>
          <a:noFill/>
          <a:ln w="19050">
            <a:solidFill>
              <a:srgbClr val="DA081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 flipH="1">
            <a:off x="5187266" y="3424876"/>
            <a:ext cx="524196" cy="1804400"/>
          </a:xfrm>
          <a:prstGeom prst="rect">
            <a:avLst/>
          </a:prstGeom>
          <a:noFill/>
          <a:ln w="19050">
            <a:solidFill>
              <a:srgbClr val="DA081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 flipH="1">
            <a:off x="6504190" y="3424876"/>
            <a:ext cx="509842" cy="1804406"/>
          </a:xfrm>
          <a:prstGeom prst="rect">
            <a:avLst/>
          </a:prstGeom>
          <a:noFill/>
          <a:ln w="19050">
            <a:solidFill>
              <a:srgbClr val="DA081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 flipH="1">
            <a:off x="5711462" y="3878179"/>
            <a:ext cx="792728" cy="1351102"/>
          </a:xfrm>
          <a:prstGeom prst="rect">
            <a:avLst/>
          </a:prstGeom>
          <a:noFill/>
          <a:ln w="19050">
            <a:solidFill>
              <a:srgbClr val="DA081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 flipH="1">
            <a:off x="5711458" y="3424875"/>
            <a:ext cx="792727" cy="449178"/>
          </a:xfrm>
          <a:prstGeom prst="rect">
            <a:avLst/>
          </a:prstGeom>
          <a:noFill/>
          <a:ln w="19050">
            <a:solidFill>
              <a:srgbClr val="DA081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/>
          <a:stretch/>
        </p:blipFill>
        <p:spPr>
          <a:xfrm>
            <a:off x="2960300" y="4503387"/>
            <a:ext cx="1261866" cy="1448194"/>
          </a:xfrm>
          <a:prstGeom prst="rect">
            <a:avLst/>
          </a:prstGeom>
          <a:ln>
            <a:solidFill>
              <a:srgbClr val="DA0812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26" y="4503387"/>
            <a:ext cx="1349376" cy="1451778"/>
          </a:xfrm>
          <a:prstGeom prst="rect">
            <a:avLst/>
          </a:prstGeom>
          <a:ln>
            <a:solidFill>
              <a:srgbClr val="DA0812"/>
            </a:solidFill>
          </a:ln>
        </p:spPr>
      </p:pic>
      <p:cxnSp>
        <p:nvCxnSpPr>
          <p:cNvPr id="60" name="Прямая соединительная линия 59"/>
          <p:cNvCxnSpPr>
            <a:cxnSpLocks/>
          </p:cNvCxnSpPr>
          <p:nvPr/>
        </p:nvCxnSpPr>
        <p:spPr>
          <a:xfrm>
            <a:off x="4222168" y="4827434"/>
            <a:ext cx="957879" cy="0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>
            <a:cxnSpLocks/>
          </p:cNvCxnSpPr>
          <p:nvPr/>
        </p:nvCxnSpPr>
        <p:spPr>
          <a:xfrm flipV="1">
            <a:off x="2027002" y="5468644"/>
            <a:ext cx="927668" cy="1792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7272F4A0-43A2-4D51-BC7B-6B8B66517FC8}"/>
              </a:ext>
            </a:extLst>
          </p:cNvPr>
          <p:cNvSpPr/>
          <p:nvPr/>
        </p:nvSpPr>
        <p:spPr>
          <a:xfrm>
            <a:off x="8030501" y="3048437"/>
            <a:ext cx="36267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Учетно-распределительный отсек</a:t>
            </a:r>
            <a:endParaRPr lang="ru-RU" sz="11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Съемная монтажная рама</a:t>
            </a:r>
          </a:p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DIN-рейки для модульного  оборудования и для крепления  счетчиков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7272F4A0-43A2-4D51-BC7B-6B8B66517FC8}"/>
              </a:ext>
            </a:extLst>
          </p:cNvPr>
          <p:cNvSpPr/>
          <p:nvPr/>
        </p:nvSpPr>
        <p:spPr>
          <a:xfrm>
            <a:off x="8030502" y="4532156"/>
            <a:ext cx="382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Отсек слаботочного оборудования</a:t>
            </a:r>
            <a:endParaRPr lang="ru-RU" sz="11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возможностью монтажа перфорированных реек для установки оборудования </a:t>
            </a:r>
          </a:p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(ТВ, интернет, связь)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7272F4A0-43A2-4D51-BC7B-6B8B66517FC8}"/>
              </a:ext>
            </a:extLst>
          </p:cNvPr>
          <p:cNvSpPr/>
          <p:nvPr/>
        </p:nvSpPr>
        <p:spPr>
          <a:xfrm>
            <a:off x="8030502" y="5861583"/>
            <a:ext cx="2869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Короб нижний для прокладки кабелей</a:t>
            </a:r>
          </a:p>
        </p:txBody>
      </p:sp>
      <p:sp>
        <p:nvSpPr>
          <p:cNvPr id="52" name="Текст 7">
            <a:extLst>
              <a:ext uri="{FF2B5EF4-FFF2-40B4-BE49-F238E27FC236}">
                <a16:creationId xmlns:a16="http://schemas.microsoft.com/office/drawing/2014/main" id="{1AE9D677-EB60-4AF7-A84F-C1C177207A2C}"/>
              </a:ext>
            </a:extLst>
          </p:cNvPr>
          <p:cNvSpPr txBox="1">
            <a:spLocks/>
          </p:cNvSpPr>
          <p:nvPr/>
        </p:nvSpPr>
        <p:spPr>
          <a:xfrm>
            <a:off x="457199" y="193093"/>
            <a:ext cx="4661959" cy="530058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КОНСТРУКЦИЯ УЭРК</a:t>
            </a:r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CD014012-B5F6-472D-BDFE-CD04172A94B9}"/>
              </a:ext>
            </a:extLst>
          </p:cNvPr>
          <p:cNvCxnSpPr>
            <a:cxnSpLocks/>
          </p:cNvCxnSpPr>
          <p:nvPr/>
        </p:nvCxnSpPr>
        <p:spPr>
          <a:xfrm>
            <a:off x="4140445" y="1948901"/>
            <a:ext cx="1161977" cy="549360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4" name="Овал 53">
            <a:extLst>
              <a:ext uri="{FF2B5EF4-FFF2-40B4-BE49-F238E27FC236}">
                <a16:creationId xmlns:a16="http://schemas.microsoft.com/office/drawing/2014/main" id="{9B03156B-201F-46F2-B454-A1627794F328}"/>
              </a:ext>
            </a:extLst>
          </p:cNvPr>
          <p:cNvSpPr/>
          <p:nvPr/>
        </p:nvSpPr>
        <p:spPr>
          <a:xfrm>
            <a:off x="5278982" y="2464228"/>
            <a:ext cx="91064" cy="91064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6A348BC0-A62A-4E12-B1FC-F8721CE6024C}"/>
              </a:ext>
            </a:extLst>
          </p:cNvPr>
          <p:cNvCxnSpPr>
            <a:cxnSpLocks/>
          </p:cNvCxnSpPr>
          <p:nvPr/>
        </p:nvCxnSpPr>
        <p:spPr>
          <a:xfrm>
            <a:off x="4136240" y="3517082"/>
            <a:ext cx="1195727" cy="580594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4" name="Овал 63">
            <a:extLst>
              <a:ext uri="{FF2B5EF4-FFF2-40B4-BE49-F238E27FC236}">
                <a16:creationId xmlns:a16="http://schemas.microsoft.com/office/drawing/2014/main" id="{CF3F9A19-6C1B-4BA3-952A-006F501649F5}"/>
              </a:ext>
            </a:extLst>
          </p:cNvPr>
          <p:cNvSpPr/>
          <p:nvPr/>
        </p:nvSpPr>
        <p:spPr>
          <a:xfrm>
            <a:off x="5299406" y="4052144"/>
            <a:ext cx="91064" cy="91064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EFB13E76-77DA-4350-ACC8-B401AF5490A4}"/>
              </a:ext>
            </a:extLst>
          </p:cNvPr>
          <p:cNvCxnSpPr>
            <a:cxnSpLocks/>
          </p:cNvCxnSpPr>
          <p:nvPr/>
        </p:nvCxnSpPr>
        <p:spPr>
          <a:xfrm flipH="1">
            <a:off x="6244989" y="1994433"/>
            <a:ext cx="1785510" cy="1564170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7" name="Овал 66">
            <a:extLst>
              <a:ext uri="{FF2B5EF4-FFF2-40B4-BE49-F238E27FC236}">
                <a16:creationId xmlns:a16="http://schemas.microsoft.com/office/drawing/2014/main" id="{B8B2FF62-801C-4F9D-A0A1-5A5A6E3AD0DD}"/>
              </a:ext>
            </a:extLst>
          </p:cNvPr>
          <p:cNvSpPr/>
          <p:nvPr/>
        </p:nvSpPr>
        <p:spPr>
          <a:xfrm>
            <a:off x="6199643" y="3517082"/>
            <a:ext cx="91064" cy="91064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AA52A00D-02A3-466F-8638-542C22A74B00}"/>
              </a:ext>
            </a:extLst>
          </p:cNvPr>
          <p:cNvCxnSpPr>
            <a:cxnSpLocks/>
          </p:cNvCxnSpPr>
          <p:nvPr/>
        </p:nvCxnSpPr>
        <p:spPr>
          <a:xfrm flipH="1">
            <a:off x="6407110" y="3217208"/>
            <a:ext cx="1623390" cy="872338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9" name="Овал 68">
            <a:extLst>
              <a:ext uri="{FF2B5EF4-FFF2-40B4-BE49-F238E27FC236}">
                <a16:creationId xmlns:a16="http://schemas.microsoft.com/office/drawing/2014/main" id="{C056734C-C3B3-4DCD-8AB0-2D869E46992A}"/>
              </a:ext>
            </a:extLst>
          </p:cNvPr>
          <p:cNvSpPr/>
          <p:nvPr/>
        </p:nvSpPr>
        <p:spPr>
          <a:xfrm>
            <a:off x="6353446" y="4052144"/>
            <a:ext cx="91064" cy="91064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FB3AA93C-5DE9-4F35-AC69-A3E0C6830A16}"/>
              </a:ext>
            </a:extLst>
          </p:cNvPr>
          <p:cNvCxnSpPr>
            <a:cxnSpLocks/>
          </p:cNvCxnSpPr>
          <p:nvPr/>
        </p:nvCxnSpPr>
        <p:spPr>
          <a:xfrm flipH="1" flipV="1">
            <a:off x="6769219" y="4666027"/>
            <a:ext cx="1261281" cy="26004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1" name="Овал 70">
            <a:extLst>
              <a:ext uri="{FF2B5EF4-FFF2-40B4-BE49-F238E27FC236}">
                <a16:creationId xmlns:a16="http://schemas.microsoft.com/office/drawing/2014/main" id="{7672A47C-CEB9-4678-BD68-D86D2DA87094}"/>
              </a:ext>
            </a:extLst>
          </p:cNvPr>
          <p:cNvSpPr/>
          <p:nvPr/>
        </p:nvSpPr>
        <p:spPr>
          <a:xfrm>
            <a:off x="6724034" y="4620289"/>
            <a:ext cx="91064" cy="91064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4E383479-67C1-4B7A-9B90-A539FFD470FD}"/>
              </a:ext>
            </a:extLst>
          </p:cNvPr>
          <p:cNvCxnSpPr>
            <a:cxnSpLocks/>
          </p:cNvCxnSpPr>
          <p:nvPr/>
        </p:nvCxnSpPr>
        <p:spPr>
          <a:xfrm flipH="1" flipV="1">
            <a:off x="6769566" y="5726469"/>
            <a:ext cx="1260937" cy="367549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3" name="Овал 72">
            <a:extLst>
              <a:ext uri="{FF2B5EF4-FFF2-40B4-BE49-F238E27FC236}">
                <a16:creationId xmlns:a16="http://schemas.microsoft.com/office/drawing/2014/main" id="{28915E9A-DFEC-4E95-A917-1D81324F2003}"/>
              </a:ext>
            </a:extLst>
          </p:cNvPr>
          <p:cNvSpPr/>
          <p:nvPr/>
        </p:nvSpPr>
        <p:spPr>
          <a:xfrm>
            <a:off x="6713579" y="5688217"/>
            <a:ext cx="91064" cy="91064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841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15" b="19608"/>
          <a:stretch/>
        </p:blipFill>
        <p:spPr>
          <a:xfrm>
            <a:off x="0" y="1317811"/>
            <a:ext cx="12192000" cy="4195483"/>
          </a:xfrm>
          <a:prstGeom prst="rect">
            <a:avLst/>
          </a:prstGeom>
        </p:spPr>
      </p:pic>
      <p:sp>
        <p:nvSpPr>
          <p:cNvPr id="6" name="Текст 7">
            <a:extLst>
              <a:ext uri="{FF2B5EF4-FFF2-40B4-BE49-F238E27FC236}">
                <a16:creationId xmlns:a16="http://schemas.microsoft.com/office/drawing/2014/main" id="{0343062C-99C1-470C-9E5F-0D0D97D3487D}"/>
              </a:ext>
            </a:extLst>
          </p:cNvPr>
          <p:cNvSpPr txBox="1">
            <a:spLocks/>
          </p:cNvSpPr>
          <p:nvPr/>
        </p:nvSpPr>
        <p:spPr>
          <a:xfrm>
            <a:off x="341253" y="253239"/>
            <a:ext cx="4970706" cy="941540"/>
          </a:xfrm>
          <a:prstGeom prst="rect">
            <a:avLst/>
          </a:prstGeom>
        </p:spPr>
        <p:txBody>
          <a:bodyPr anchor="t"/>
          <a:lstStyle>
            <a:defPPr>
              <a:defRPr lang="ru-RU"/>
            </a:defPPr>
            <a:lvl1pPr>
              <a:spcBef>
                <a:spcPct val="20000"/>
              </a:spcBef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sz="3200" dirty="0">
                <a:solidFill>
                  <a:schemeClr val="tx1"/>
                </a:solidFill>
              </a:rPr>
              <a:t>ЩИТЫ ЭТАЖНЫЕ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3A9C69-941B-4D1B-8993-07F8C473C4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789" y="5971751"/>
            <a:ext cx="1780032" cy="74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661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D3B7E72A-36FF-49DB-818E-95C7A55A5D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551107"/>
              </p:ext>
            </p:extLst>
          </p:nvPr>
        </p:nvGraphicFramePr>
        <p:xfrm>
          <a:off x="7813413" y="1723604"/>
          <a:ext cx="3970338" cy="28743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98369">
                  <a:extLst>
                    <a:ext uri="{9D8B030D-6E8A-4147-A177-3AD203B41FA5}">
                      <a16:colId xmlns:a16="http://schemas.microsoft.com/office/drawing/2014/main" val="2201318624"/>
                    </a:ext>
                  </a:extLst>
                </a:gridCol>
                <a:gridCol w="1771969">
                  <a:extLst>
                    <a:ext uri="{9D8B030D-6E8A-4147-A177-3AD203B41FA5}">
                      <a16:colId xmlns:a16="http://schemas.microsoft.com/office/drawing/2014/main" val="1746789183"/>
                    </a:ext>
                  </a:extLst>
                </a:gridCol>
              </a:tblGrid>
              <a:tr h="4072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Характеристики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70979"/>
                  </a:ext>
                </a:extLst>
              </a:tr>
              <a:tr h="41241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Толщина металла, мм</a:t>
                      </a:r>
                      <a:r>
                        <a:rPr lang="en-US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**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Корпус / двери</a:t>
                      </a:r>
                      <a:r>
                        <a:rPr lang="ru-RU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– 0,7</a:t>
                      </a:r>
                    </a:p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крышки коробов – 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559240"/>
                  </a:ext>
                </a:extLst>
              </a:tr>
              <a:tr h="41166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Количество квартир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до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6*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7699077"/>
                  </a:ext>
                </a:extLst>
              </a:tr>
              <a:tr h="41166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Количество модулей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до 9 на квартиру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898733"/>
                  </a:ext>
                </a:extLst>
              </a:tr>
              <a:tr h="4116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Сечение магистральных проводников, мм²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до 95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71208"/>
                  </a:ext>
                </a:extLst>
              </a:tr>
              <a:tr h="40801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Способ установки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накладной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5294916"/>
                  </a:ext>
                </a:extLst>
              </a:tr>
              <a:tr h="41166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Габариты (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ВхШхГ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), мм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2780х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0х290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823108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5F86FE06-7029-494A-8A01-A0F593102711}"/>
              </a:ext>
            </a:extLst>
          </p:cNvPr>
          <p:cNvSpPr txBox="1"/>
          <p:nvPr/>
        </p:nvSpPr>
        <p:spPr>
          <a:xfrm>
            <a:off x="7682812" y="5316979"/>
            <a:ext cx="4078978" cy="553998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* — в зависимости от типа прибора учета</a:t>
            </a:r>
          </a:p>
          <a:p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** —</a:t>
            </a:r>
            <a:r>
              <a:rPr lang="en-US" sz="1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возможно использование другой толщины </a:t>
            </a:r>
          </a:p>
          <a:p>
            <a:endParaRPr lang="ru-RU" sz="1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DA92E9-01A3-476E-AB7F-3D005B20DC3F}"/>
              </a:ext>
            </a:extLst>
          </p:cNvPr>
          <p:cNvSpPr txBox="1"/>
          <p:nvPr/>
        </p:nvSpPr>
        <p:spPr>
          <a:xfrm>
            <a:off x="7704773" y="5870977"/>
            <a:ext cx="407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Устройство изготавливается на заказ 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по ТЗ заказчика</a:t>
            </a:r>
          </a:p>
        </p:txBody>
      </p:sp>
      <p:sp>
        <p:nvSpPr>
          <p:cNvPr id="19" name="Текст 7">
            <a:extLst>
              <a:ext uri="{FF2B5EF4-FFF2-40B4-BE49-F238E27FC236}">
                <a16:creationId xmlns:a16="http://schemas.microsoft.com/office/drawing/2014/main" id="{F1C79381-C777-4105-9691-64D6F911DAD2}"/>
              </a:ext>
            </a:extLst>
          </p:cNvPr>
          <p:cNvSpPr txBox="1">
            <a:spLocks/>
          </p:cNvSpPr>
          <p:nvPr/>
        </p:nvSpPr>
        <p:spPr>
          <a:xfrm>
            <a:off x="457198" y="193093"/>
            <a:ext cx="8972552" cy="883232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УСТРОЙСТВО ЭТАЖНОЕ РАСПРЕДЕЛИТЕЛЬНОЕ НАКЛАДНОЕ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961D6C-B752-4036-91B0-B6DBD5AC6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17" y="1723604"/>
            <a:ext cx="2818160" cy="460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309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272F4A0-43A2-4D51-BC7B-6B8B66517FC8}"/>
              </a:ext>
            </a:extLst>
          </p:cNvPr>
          <p:cNvSpPr/>
          <p:nvPr/>
        </p:nvSpPr>
        <p:spPr>
          <a:xfrm>
            <a:off x="8512821" y="3585805"/>
            <a:ext cx="33844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Силовой отсек</a:t>
            </a:r>
          </a:p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Пластина для сборки заземляющей шины</a:t>
            </a:r>
          </a:p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Пластина для сборки нулевой шины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7272F4A0-43A2-4D51-BC7B-6B8B66517FC8}"/>
              </a:ext>
            </a:extLst>
          </p:cNvPr>
          <p:cNvSpPr/>
          <p:nvPr/>
        </p:nvSpPr>
        <p:spPr>
          <a:xfrm>
            <a:off x="8512821" y="5731355"/>
            <a:ext cx="29859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Короба для прокладки кабелей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272F4A0-43A2-4D51-BC7B-6B8B66517FC8}"/>
              </a:ext>
            </a:extLst>
          </p:cNvPr>
          <p:cNvSpPr/>
          <p:nvPr/>
        </p:nvSpPr>
        <p:spPr>
          <a:xfrm>
            <a:off x="611349" y="2252440"/>
            <a:ext cx="3769012" cy="2628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Отсек слаботочного оборудования</a:t>
            </a:r>
          </a:p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Перфорированные рейки для установки</a:t>
            </a:r>
          </a:p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оборудования (ТВ, интернет, связь, АСКУЭ)</a:t>
            </a:r>
          </a:p>
          <a:p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Отсек ТФ</a:t>
            </a:r>
          </a:p>
          <a:p>
            <a:endParaRPr lang="ru-RU" sz="1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Отсек РИД</a:t>
            </a:r>
          </a:p>
          <a:p>
            <a:endParaRPr lang="ru-RU" sz="11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Отсек ТВ</a:t>
            </a:r>
          </a:p>
          <a:p>
            <a:endParaRPr lang="ru-RU" sz="105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Отсек АСКУЭ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7272F4A0-43A2-4D51-BC7B-6B8B66517FC8}"/>
              </a:ext>
            </a:extLst>
          </p:cNvPr>
          <p:cNvSpPr/>
          <p:nvPr/>
        </p:nvSpPr>
        <p:spPr>
          <a:xfrm>
            <a:off x="457196" y="5177357"/>
            <a:ext cx="41228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Учетно-распределительный отсек</a:t>
            </a:r>
          </a:p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DIN-рейки для модульного оборудования</a:t>
            </a:r>
          </a:p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DIN-рейки для крепления счетчиков</a:t>
            </a:r>
          </a:p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Защитные панели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5888" r="4040" b="3942"/>
          <a:stretch/>
        </p:blipFill>
        <p:spPr>
          <a:xfrm>
            <a:off x="4969665" y="1569746"/>
            <a:ext cx="2817808" cy="44361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flipH="1">
            <a:off x="4978758" y="1616218"/>
            <a:ext cx="2792575" cy="1212439"/>
          </a:xfrm>
          <a:prstGeom prst="rect">
            <a:avLst/>
          </a:prstGeom>
          <a:noFill/>
          <a:ln w="19050">
            <a:solidFill>
              <a:srgbClr val="DA081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 flipH="1">
            <a:off x="4978755" y="5038580"/>
            <a:ext cx="2792580" cy="969774"/>
          </a:xfrm>
          <a:prstGeom prst="rect">
            <a:avLst/>
          </a:prstGeom>
          <a:noFill/>
          <a:ln w="19050">
            <a:solidFill>
              <a:srgbClr val="DA081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 flipH="1">
            <a:off x="5954175" y="2832408"/>
            <a:ext cx="1335012" cy="2203707"/>
          </a:xfrm>
          <a:prstGeom prst="rect">
            <a:avLst/>
          </a:prstGeom>
          <a:noFill/>
          <a:ln w="19050">
            <a:solidFill>
              <a:srgbClr val="DA081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 flipH="1">
            <a:off x="7289187" y="2832409"/>
            <a:ext cx="482148" cy="2202421"/>
          </a:xfrm>
          <a:prstGeom prst="rect">
            <a:avLst/>
          </a:prstGeom>
          <a:noFill/>
          <a:ln w="19050">
            <a:solidFill>
              <a:srgbClr val="DA081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 flipH="1">
            <a:off x="4978755" y="2832408"/>
            <a:ext cx="975420" cy="548322"/>
          </a:xfrm>
          <a:prstGeom prst="rect">
            <a:avLst/>
          </a:prstGeom>
          <a:noFill/>
          <a:ln w="19050">
            <a:solidFill>
              <a:srgbClr val="DA081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Текст 7">
            <a:extLst>
              <a:ext uri="{FF2B5EF4-FFF2-40B4-BE49-F238E27FC236}">
                <a16:creationId xmlns:a16="http://schemas.microsoft.com/office/drawing/2014/main" id="{C44EE345-F982-43A7-9034-69CCF48D4347}"/>
              </a:ext>
            </a:extLst>
          </p:cNvPr>
          <p:cNvSpPr txBox="1">
            <a:spLocks/>
          </p:cNvSpPr>
          <p:nvPr/>
        </p:nvSpPr>
        <p:spPr>
          <a:xfrm>
            <a:off x="457199" y="193093"/>
            <a:ext cx="4661959" cy="530058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КОНСТРУКЦИЯ УЭРН</a:t>
            </a:r>
          </a:p>
        </p:txBody>
      </p: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6401F0C8-4BE8-4498-B5A6-D4D221399CB0}"/>
              </a:ext>
            </a:extLst>
          </p:cNvPr>
          <p:cNvCxnSpPr>
            <a:cxnSpLocks/>
            <a:stCxn id="30" idx="1"/>
          </p:cNvCxnSpPr>
          <p:nvPr/>
        </p:nvCxnSpPr>
        <p:spPr>
          <a:xfrm flipH="1" flipV="1">
            <a:off x="7554121" y="5749145"/>
            <a:ext cx="958700" cy="120710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Овал 44">
            <a:extLst>
              <a:ext uri="{FF2B5EF4-FFF2-40B4-BE49-F238E27FC236}">
                <a16:creationId xmlns:a16="http://schemas.microsoft.com/office/drawing/2014/main" id="{41F5A489-F58F-4FC8-AEE7-81AAC4CE73E2}"/>
              </a:ext>
            </a:extLst>
          </p:cNvPr>
          <p:cNvSpPr/>
          <p:nvPr/>
        </p:nvSpPr>
        <p:spPr>
          <a:xfrm>
            <a:off x="7498132" y="5705511"/>
            <a:ext cx="91064" cy="91064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5BF165BD-24A2-4C84-878B-FAB072CD4628}"/>
              </a:ext>
            </a:extLst>
          </p:cNvPr>
          <p:cNvCxnSpPr>
            <a:cxnSpLocks/>
          </p:cNvCxnSpPr>
          <p:nvPr/>
        </p:nvCxnSpPr>
        <p:spPr>
          <a:xfrm flipH="1" flipV="1">
            <a:off x="7554124" y="3699412"/>
            <a:ext cx="942559" cy="2466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9" name="Овал 48">
            <a:extLst>
              <a:ext uri="{FF2B5EF4-FFF2-40B4-BE49-F238E27FC236}">
                <a16:creationId xmlns:a16="http://schemas.microsoft.com/office/drawing/2014/main" id="{82F55938-CD79-421D-B1BB-351AF6F837DC}"/>
              </a:ext>
            </a:extLst>
          </p:cNvPr>
          <p:cNvSpPr/>
          <p:nvPr/>
        </p:nvSpPr>
        <p:spPr>
          <a:xfrm>
            <a:off x="7498132" y="3655778"/>
            <a:ext cx="91064" cy="91064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C18CB83-9E7E-4823-AE74-B5B44C44E96B}"/>
              </a:ext>
            </a:extLst>
          </p:cNvPr>
          <p:cNvSpPr/>
          <p:nvPr/>
        </p:nvSpPr>
        <p:spPr>
          <a:xfrm>
            <a:off x="8512821" y="1733925"/>
            <a:ext cx="29859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Короба для прокладки кабелей</a:t>
            </a:r>
          </a:p>
        </p:txBody>
      </p: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6BE6BAFB-E7AF-43F3-82A5-73620D00CE53}"/>
              </a:ext>
            </a:extLst>
          </p:cNvPr>
          <p:cNvCxnSpPr>
            <a:cxnSpLocks/>
          </p:cNvCxnSpPr>
          <p:nvPr/>
        </p:nvCxnSpPr>
        <p:spPr>
          <a:xfrm flipH="1">
            <a:off x="7554121" y="1893340"/>
            <a:ext cx="958699" cy="378881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1" name="Овал 60">
            <a:extLst>
              <a:ext uri="{FF2B5EF4-FFF2-40B4-BE49-F238E27FC236}">
                <a16:creationId xmlns:a16="http://schemas.microsoft.com/office/drawing/2014/main" id="{56B5AE0D-D818-43CD-BD6E-0668123997FC}"/>
              </a:ext>
            </a:extLst>
          </p:cNvPr>
          <p:cNvSpPr/>
          <p:nvPr/>
        </p:nvSpPr>
        <p:spPr>
          <a:xfrm>
            <a:off x="7498132" y="2228588"/>
            <a:ext cx="91064" cy="91064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49562E7F-16CA-41EC-B064-7C1808E7D16C}"/>
              </a:ext>
            </a:extLst>
          </p:cNvPr>
          <p:cNvSpPr/>
          <p:nvPr/>
        </p:nvSpPr>
        <p:spPr>
          <a:xfrm flipH="1">
            <a:off x="4978755" y="3382505"/>
            <a:ext cx="975420" cy="548322"/>
          </a:xfrm>
          <a:prstGeom prst="rect">
            <a:avLst/>
          </a:prstGeom>
          <a:noFill/>
          <a:ln w="19050">
            <a:solidFill>
              <a:srgbClr val="DA081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D089B268-EB05-4487-BC2C-EA2507540660}"/>
              </a:ext>
            </a:extLst>
          </p:cNvPr>
          <p:cNvSpPr/>
          <p:nvPr/>
        </p:nvSpPr>
        <p:spPr>
          <a:xfrm flipH="1">
            <a:off x="4978755" y="3932602"/>
            <a:ext cx="975420" cy="548322"/>
          </a:xfrm>
          <a:prstGeom prst="rect">
            <a:avLst/>
          </a:prstGeom>
          <a:noFill/>
          <a:ln w="19050">
            <a:solidFill>
              <a:srgbClr val="DA081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D3298C33-9629-446E-B42E-D70A94CE3DD5}"/>
              </a:ext>
            </a:extLst>
          </p:cNvPr>
          <p:cNvSpPr/>
          <p:nvPr/>
        </p:nvSpPr>
        <p:spPr>
          <a:xfrm flipH="1">
            <a:off x="4978755" y="4480625"/>
            <a:ext cx="975420" cy="555489"/>
          </a:xfrm>
          <a:prstGeom prst="rect">
            <a:avLst/>
          </a:prstGeom>
          <a:noFill/>
          <a:ln w="19050">
            <a:solidFill>
              <a:srgbClr val="DA081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id="{A53B35CE-51BA-4981-8013-F60E5BA9A7D9}"/>
              </a:ext>
            </a:extLst>
          </p:cNvPr>
          <p:cNvSpPr/>
          <p:nvPr/>
        </p:nvSpPr>
        <p:spPr>
          <a:xfrm>
            <a:off x="5080857" y="3106775"/>
            <a:ext cx="91064" cy="91064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id="{DFCE6D12-46AA-46E3-A49B-DEEFF689A308}"/>
              </a:ext>
            </a:extLst>
          </p:cNvPr>
          <p:cNvSpPr/>
          <p:nvPr/>
        </p:nvSpPr>
        <p:spPr>
          <a:xfrm>
            <a:off x="5080857" y="3606129"/>
            <a:ext cx="91064" cy="91064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52F2FC39-0438-41A2-BE92-43707D0FE4F2}"/>
              </a:ext>
            </a:extLst>
          </p:cNvPr>
          <p:cNvSpPr/>
          <p:nvPr/>
        </p:nvSpPr>
        <p:spPr>
          <a:xfrm>
            <a:off x="5080857" y="4144542"/>
            <a:ext cx="91064" cy="91064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Овал 94">
            <a:extLst>
              <a:ext uri="{FF2B5EF4-FFF2-40B4-BE49-F238E27FC236}">
                <a16:creationId xmlns:a16="http://schemas.microsoft.com/office/drawing/2014/main" id="{A83FBDA9-300B-47B2-B47B-844B8F5D6B65}"/>
              </a:ext>
            </a:extLst>
          </p:cNvPr>
          <p:cNvSpPr/>
          <p:nvPr/>
        </p:nvSpPr>
        <p:spPr>
          <a:xfrm>
            <a:off x="5080857" y="4671966"/>
            <a:ext cx="91064" cy="91064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2" name="Прямая соединительная линия 111">
            <a:extLst>
              <a:ext uri="{FF2B5EF4-FFF2-40B4-BE49-F238E27FC236}">
                <a16:creationId xmlns:a16="http://schemas.microsoft.com/office/drawing/2014/main" id="{413E03E2-31C8-468A-A433-BE0255FE56CC}"/>
              </a:ext>
            </a:extLst>
          </p:cNvPr>
          <p:cNvCxnSpPr>
            <a:cxnSpLocks/>
          </p:cNvCxnSpPr>
          <p:nvPr/>
        </p:nvCxnSpPr>
        <p:spPr>
          <a:xfrm flipH="1">
            <a:off x="3196354" y="3662105"/>
            <a:ext cx="1936270" cy="0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>
            <a:extLst>
              <a:ext uri="{FF2B5EF4-FFF2-40B4-BE49-F238E27FC236}">
                <a16:creationId xmlns:a16="http://schemas.microsoft.com/office/drawing/2014/main" id="{8EEE4DC8-B506-45B5-999F-D37BA8A298B2}"/>
              </a:ext>
            </a:extLst>
          </p:cNvPr>
          <p:cNvCxnSpPr>
            <a:cxnSpLocks/>
          </p:cNvCxnSpPr>
          <p:nvPr/>
        </p:nvCxnSpPr>
        <p:spPr>
          <a:xfrm flipH="1">
            <a:off x="3196354" y="3160399"/>
            <a:ext cx="1936270" cy="0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>
            <a:extLst>
              <a:ext uri="{FF2B5EF4-FFF2-40B4-BE49-F238E27FC236}">
                <a16:creationId xmlns:a16="http://schemas.microsoft.com/office/drawing/2014/main" id="{18C1496A-6220-4D11-AAD9-F15DFC8A93EB}"/>
              </a:ext>
            </a:extLst>
          </p:cNvPr>
          <p:cNvCxnSpPr>
            <a:cxnSpLocks/>
          </p:cNvCxnSpPr>
          <p:nvPr/>
        </p:nvCxnSpPr>
        <p:spPr>
          <a:xfrm flipH="1">
            <a:off x="3196354" y="4179995"/>
            <a:ext cx="1936270" cy="0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>
            <a:extLst>
              <a:ext uri="{FF2B5EF4-FFF2-40B4-BE49-F238E27FC236}">
                <a16:creationId xmlns:a16="http://schemas.microsoft.com/office/drawing/2014/main" id="{D7B13951-C276-462F-9CE7-B788ACC5DB7A}"/>
              </a:ext>
            </a:extLst>
          </p:cNvPr>
          <p:cNvCxnSpPr>
            <a:cxnSpLocks/>
          </p:cNvCxnSpPr>
          <p:nvPr/>
        </p:nvCxnSpPr>
        <p:spPr>
          <a:xfrm flipH="1">
            <a:off x="3196354" y="4714070"/>
            <a:ext cx="1936270" cy="0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Овал 124">
            <a:extLst>
              <a:ext uri="{FF2B5EF4-FFF2-40B4-BE49-F238E27FC236}">
                <a16:creationId xmlns:a16="http://schemas.microsoft.com/office/drawing/2014/main" id="{7BAB3485-6AE2-4D79-8289-144C5F05B042}"/>
              </a:ext>
            </a:extLst>
          </p:cNvPr>
          <p:cNvSpPr/>
          <p:nvPr/>
        </p:nvSpPr>
        <p:spPr>
          <a:xfrm>
            <a:off x="6146763" y="4469432"/>
            <a:ext cx="91064" cy="91064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6" name="Прямая соединительная линия 125">
            <a:extLst>
              <a:ext uri="{FF2B5EF4-FFF2-40B4-BE49-F238E27FC236}">
                <a16:creationId xmlns:a16="http://schemas.microsoft.com/office/drawing/2014/main" id="{93040873-B5CB-43BE-9BF6-FE7AC3A56C0F}"/>
              </a:ext>
            </a:extLst>
          </p:cNvPr>
          <p:cNvCxnSpPr>
            <a:cxnSpLocks/>
          </p:cNvCxnSpPr>
          <p:nvPr/>
        </p:nvCxnSpPr>
        <p:spPr>
          <a:xfrm flipH="1">
            <a:off x="3705492" y="4507884"/>
            <a:ext cx="2498745" cy="810062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2493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>
            <a:extLst>
              <a:ext uri="{FF2B5EF4-FFF2-40B4-BE49-F238E27FC236}">
                <a16:creationId xmlns:a16="http://schemas.microsoft.com/office/drawing/2014/main" id="{90DB0943-2ACE-4D32-BE7A-456DD3A58D67}"/>
              </a:ext>
            </a:extLst>
          </p:cNvPr>
          <p:cNvSpPr txBox="1">
            <a:spLocks/>
          </p:cNvSpPr>
          <p:nvPr/>
        </p:nvSpPr>
        <p:spPr>
          <a:xfrm>
            <a:off x="457199" y="193093"/>
            <a:ext cx="4661959" cy="530058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ОСНОВНЫЕ ОТЛИЧИЯ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E48EF754-CCC3-4E8F-A6B5-C283ACE47B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346556"/>
              </p:ext>
            </p:extLst>
          </p:nvPr>
        </p:nvGraphicFramePr>
        <p:xfrm>
          <a:off x="550862" y="1747319"/>
          <a:ext cx="11330296" cy="329546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844188">
                  <a:extLst>
                    <a:ext uri="{9D8B030D-6E8A-4147-A177-3AD203B41FA5}">
                      <a16:colId xmlns:a16="http://schemas.microsoft.com/office/drawing/2014/main" val="3191383733"/>
                    </a:ext>
                  </a:extLst>
                </a:gridCol>
                <a:gridCol w="1862761">
                  <a:extLst>
                    <a:ext uri="{9D8B030D-6E8A-4147-A177-3AD203B41FA5}">
                      <a16:colId xmlns:a16="http://schemas.microsoft.com/office/drawing/2014/main" val="2144026131"/>
                    </a:ext>
                  </a:extLst>
                </a:gridCol>
                <a:gridCol w="1785785">
                  <a:extLst>
                    <a:ext uri="{9D8B030D-6E8A-4147-A177-3AD203B41FA5}">
                      <a16:colId xmlns:a16="http://schemas.microsoft.com/office/drawing/2014/main" val="1813206239"/>
                    </a:ext>
                  </a:extLst>
                </a:gridCol>
                <a:gridCol w="1575303">
                  <a:extLst>
                    <a:ext uri="{9D8B030D-6E8A-4147-A177-3AD203B41FA5}">
                      <a16:colId xmlns:a16="http://schemas.microsoft.com/office/drawing/2014/main" val="3649793016"/>
                    </a:ext>
                  </a:extLst>
                </a:gridCol>
                <a:gridCol w="1729212">
                  <a:extLst>
                    <a:ext uri="{9D8B030D-6E8A-4147-A177-3AD203B41FA5}">
                      <a16:colId xmlns:a16="http://schemas.microsoft.com/office/drawing/2014/main" val="631445745"/>
                    </a:ext>
                  </a:extLst>
                </a:gridCol>
                <a:gridCol w="1533047">
                  <a:extLst>
                    <a:ext uri="{9D8B030D-6E8A-4147-A177-3AD203B41FA5}">
                      <a16:colId xmlns:a16="http://schemas.microsoft.com/office/drawing/2014/main" val="1599298066"/>
                    </a:ext>
                  </a:extLst>
                </a:gridCol>
              </a:tblGrid>
              <a:tr h="593437">
                <a:tc>
                  <a:txBody>
                    <a:bodyPr/>
                    <a:lstStyle/>
                    <a:p>
                      <a:pPr algn="ctr" rtl="0" fontAlgn="ctr"/>
                      <a:endParaRPr lang="ru-RU" sz="1100" b="1" i="0" u="none" strike="noStrike" dirty="0"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Щиты этажные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УЭРМ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УЭРВ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УЭРК</a:t>
                      </a:r>
                      <a:endParaRPr lang="en-US" sz="1100" b="1" u="none" strike="noStrike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УЭРН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1548430"/>
                  </a:ext>
                </a:extLst>
              </a:tr>
              <a:tr h="55888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Монтаж</a:t>
                      </a:r>
                      <a:endParaRPr lang="en-US" sz="1000" b="0" i="0" u="none" strike="noStrike" dirty="0">
                        <a:solidFill>
                          <a:srgbClr val="0563C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Навесной / </a:t>
                      </a:r>
                    </a:p>
                    <a:p>
                      <a:pPr algn="ctr" rtl="0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Встраиваемый в нишу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Накладной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Встраиваемый в нишу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Накладной / Встраиваемый в нишу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Накладной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50223113"/>
                  </a:ext>
                </a:extLst>
              </a:tr>
              <a:tr h="55888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Корпус для счётчиков</a:t>
                      </a:r>
                      <a:endParaRPr lang="en-US" sz="1000" u="none" strike="noStrike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Общий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Индивид. для каждой кв.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Общий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Общий</a:t>
                      </a:r>
                      <a:endParaRPr lang="en-US" sz="1000" u="none" strike="noStrike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Общий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46170654"/>
                  </a:ext>
                </a:extLst>
              </a:tr>
              <a:tr h="52808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Кол-во квартир (без доп. коробов КЭТ)</a:t>
                      </a:r>
                      <a:endParaRPr lang="en-US" sz="1000" u="none" strike="noStrike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До 12*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До 12*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До 12*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До 12*</a:t>
                      </a:r>
                      <a:endParaRPr lang="en-US" sz="1000" u="none" strike="noStrike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До 16</a:t>
                      </a:r>
                      <a:r>
                        <a:rPr lang="en-US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*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8986959"/>
                  </a:ext>
                </a:extLst>
              </a:tr>
              <a:tr h="52808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Регулярная / заказная позиция</a:t>
                      </a:r>
                      <a:endParaRPr lang="en-US" sz="1000" u="none" strike="noStrike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Стандартная на складе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Стандартная на складе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Заказная, индивидуального исполнения, от 40 </a:t>
                      </a:r>
                      <a:r>
                        <a:rPr lang="ru-RU" sz="1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шт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6833764"/>
                  </a:ext>
                </a:extLst>
              </a:tr>
              <a:tr h="52808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Целевая аудитория</a:t>
                      </a:r>
                      <a:endParaRPr lang="en-US" sz="1000" u="none" strike="noStrike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Застройщики / Проектные институты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884474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6C940F1-5462-4881-A02F-EF3E740407EC}"/>
              </a:ext>
            </a:extLst>
          </p:cNvPr>
          <p:cNvSpPr txBox="1"/>
          <p:nvPr/>
        </p:nvSpPr>
        <p:spPr>
          <a:xfrm>
            <a:off x="8636437" y="5316979"/>
            <a:ext cx="3244721" cy="246221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* — в зависимости от типа прибора учета</a:t>
            </a:r>
          </a:p>
        </p:txBody>
      </p:sp>
    </p:spTree>
    <p:extLst>
      <p:ext uri="{BB962C8B-B14F-4D97-AF65-F5344CB8AC3E}">
        <p14:creationId xmlns:p14="http://schemas.microsoft.com/office/powerpoint/2010/main" val="19476678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7275522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C668AB-E5F7-426D-6061-1764A71043C0}"/>
              </a:ext>
            </a:extLst>
          </p:cNvPr>
          <p:cNvSpPr txBox="1"/>
          <p:nvPr/>
        </p:nvSpPr>
        <p:spPr>
          <a:xfrm>
            <a:off x="4953000" y="6111666"/>
            <a:ext cx="227937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b="1" dirty="0" err="1">
                <a:solidFill>
                  <a:schemeClr val="bg1"/>
                </a:solidFill>
                <a:latin typeface="+mn-lt"/>
              </a:rPr>
              <a:t>ekfgroup.com</a:t>
            </a:r>
            <a:endParaRPr lang="en-RU" sz="1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F063739A-C2D5-9332-52FA-4928A9DD9F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01765" y="2674424"/>
            <a:ext cx="3988470" cy="150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03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E131394-03A7-4DF9-A96E-43DA4D7B15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4" t="1" r="9106" b="4"/>
          <a:stretch/>
        </p:blipFill>
        <p:spPr>
          <a:xfrm>
            <a:off x="9405294" y="2014303"/>
            <a:ext cx="2585370" cy="2715281"/>
          </a:xfrm>
          <a:prstGeom prst="roundRect">
            <a:avLst/>
          </a:prstGeom>
          <a:ln w="12700">
            <a:noFill/>
          </a:ln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1EF642E-D95B-3303-3AF0-22DCEE0A5CF7}"/>
              </a:ext>
            </a:extLst>
          </p:cNvPr>
          <p:cNvSpPr txBox="1">
            <a:spLocks/>
          </p:cNvSpPr>
          <p:nvPr/>
        </p:nvSpPr>
        <p:spPr>
          <a:xfrm>
            <a:off x="3487140" y="5094374"/>
            <a:ext cx="2418709" cy="29430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Без слаботочного отсека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6AC46FF-CCED-7DEE-A0C3-6F1CBBB6FFC1}"/>
              </a:ext>
            </a:extLst>
          </p:cNvPr>
          <p:cNvSpPr txBox="1">
            <a:spLocks/>
          </p:cNvSpPr>
          <p:nvPr/>
        </p:nvSpPr>
        <p:spPr>
          <a:xfrm>
            <a:off x="6148846" y="5094375"/>
            <a:ext cx="2570480" cy="31186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Со слаботочным отсеком слева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902C496-4BE3-A1DD-938E-F21C208B1BF3}"/>
              </a:ext>
            </a:extLst>
          </p:cNvPr>
          <p:cNvSpPr txBox="1">
            <a:spLocks/>
          </p:cNvSpPr>
          <p:nvPr/>
        </p:nvSpPr>
        <p:spPr>
          <a:xfrm>
            <a:off x="3487140" y="4759533"/>
            <a:ext cx="2162174" cy="3118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 dirty="0">
                <a:latin typeface="Verdana" panose="020B0604030504040204" pitchFamily="34" charset="0"/>
                <a:ea typeface="Verdana" panose="020B0604030504040204" pitchFamily="34" charset="0"/>
              </a:rPr>
              <a:t>PROXIMA</a:t>
            </a:r>
            <a:endParaRPr lang="ru-RU" sz="13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04A4231-01F5-3DAB-9170-0307F4D1C20D}"/>
              </a:ext>
            </a:extLst>
          </p:cNvPr>
          <p:cNvSpPr txBox="1">
            <a:spLocks/>
          </p:cNvSpPr>
          <p:nvPr/>
        </p:nvSpPr>
        <p:spPr>
          <a:xfrm>
            <a:off x="6148846" y="4759533"/>
            <a:ext cx="2162174" cy="311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 dirty="0">
                <a:latin typeface="Verdana" panose="020B0604030504040204" pitchFamily="34" charset="0"/>
                <a:ea typeface="Verdana" panose="020B0604030504040204" pitchFamily="34" charset="0"/>
              </a:rPr>
              <a:t>PROXIMA</a:t>
            </a:r>
            <a:endParaRPr lang="ru-RU" sz="13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B07B2DC-102A-4221-8A0F-D732B4917C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06" y="2044252"/>
            <a:ext cx="3065777" cy="2715281"/>
          </a:xfrm>
          <a:prstGeom prst="roundRect">
            <a:avLst/>
          </a:prstGeom>
          <a:noFill/>
          <a:ln w="12700">
            <a:noFill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D66A1C4-456E-4C4D-9B33-43C99E3D3D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" t="4991" r="7755" b="6332"/>
          <a:stretch/>
        </p:blipFill>
        <p:spPr>
          <a:xfrm>
            <a:off x="6017646" y="2057768"/>
            <a:ext cx="2872859" cy="2570054"/>
          </a:xfrm>
          <a:prstGeom prst="roundRect">
            <a:avLst/>
          </a:prstGeom>
          <a:ln w="12700"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C9FA28-865F-4178-A49B-3F32FE8F2D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2" t="18291" r="21933" b="14691"/>
          <a:stretch/>
        </p:blipFill>
        <p:spPr>
          <a:xfrm>
            <a:off x="451929" y="2074546"/>
            <a:ext cx="2394023" cy="2583082"/>
          </a:xfrm>
          <a:prstGeom prst="rect">
            <a:avLst/>
          </a:prstGeom>
        </p:spPr>
      </p:pic>
      <p:sp>
        <p:nvSpPr>
          <p:cNvPr id="10" name="Текст 7">
            <a:extLst>
              <a:ext uri="{FF2B5EF4-FFF2-40B4-BE49-F238E27FC236}">
                <a16:creationId xmlns:a16="http://schemas.microsoft.com/office/drawing/2014/main" id="{3F0DF3FA-FAA9-47F5-A012-3AB7182B1CB5}"/>
              </a:ext>
            </a:extLst>
          </p:cNvPr>
          <p:cNvSpPr txBox="1">
            <a:spLocks/>
          </p:cNvSpPr>
          <p:nvPr/>
        </p:nvSpPr>
        <p:spPr>
          <a:xfrm>
            <a:off x="451929" y="233429"/>
            <a:ext cx="9406445" cy="1091261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ЩИТЫ ЭТАЖНЫЕ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—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АССОРТИМЕНТ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E0F53E8-ED83-D3BC-2FE9-282069BCA11E}"/>
              </a:ext>
            </a:extLst>
          </p:cNvPr>
          <p:cNvSpPr txBox="1">
            <a:spLocks/>
          </p:cNvSpPr>
          <p:nvPr/>
        </p:nvSpPr>
        <p:spPr>
          <a:xfrm>
            <a:off x="451928" y="5094374"/>
            <a:ext cx="2542941" cy="2351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Со слаботочным отсеком справа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DB41B153-DF86-F573-080C-1006F07C70CD}"/>
              </a:ext>
            </a:extLst>
          </p:cNvPr>
          <p:cNvSpPr txBox="1">
            <a:spLocks/>
          </p:cNvSpPr>
          <p:nvPr/>
        </p:nvSpPr>
        <p:spPr>
          <a:xfrm>
            <a:off x="451929" y="4759533"/>
            <a:ext cx="2162174" cy="3118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 dirty="0">
                <a:latin typeface="Verdana" panose="020B0604030504040204" pitchFamily="34" charset="0"/>
                <a:ea typeface="Verdana" panose="020B0604030504040204" pitchFamily="34" charset="0"/>
              </a:rPr>
              <a:t>PROXIMA</a:t>
            </a:r>
            <a:endParaRPr lang="ru-RU" sz="13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A6C50789-6030-4E6A-BB1C-9144FAD5BC88}"/>
              </a:ext>
            </a:extLst>
          </p:cNvPr>
          <p:cNvSpPr txBox="1">
            <a:spLocks/>
          </p:cNvSpPr>
          <p:nvPr/>
        </p:nvSpPr>
        <p:spPr>
          <a:xfrm>
            <a:off x="9454108" y="5094375"/>
            <a:ext cx="2570480" cy="31186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Со слаботочным отсеком справа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92D4349-81D9-4BFA-B037-F5496949A1D0}"/>
              </a:ext>
            </a:extLst>
          </p:cNvPr>
          <p:cNvSpPr txBox="1">
            <a:spLocks/>
          </p:cNvSpPr>
          <p:nvPr/>
        </p:nvSpPr>
        <p:spPr>
          <a:xfrm>
            <a:off x="9454108" y="4759533"/>
            <a:ext cx="2162174" cy="311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BASIC</a:t>
            </a:r>
            <a:endParaRPr lang="ru-RU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970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04978" y="1732468"/>
            <a:ext cx="3582044" cy="3745276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7272F4A0-43A2-4D51-BC7B-6B8B66517FC8}"/>
              </a:ext>
            </a:extLst>
          </p:cNvPr>
          <p:cNvSpPr/>
          <p:nvPr/>
        </p:nvSpPr>
        <p:spPr>
          <a:xfrm>
            <a:off x="9179225" y="3489302"/>
            <a:ext cx="25902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Крепления для фазных</a:t>
            </a:r>
          </a:p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нейтральных проводов*</a:t>
            </a:r>
            <a:endParaRPr lang="ru-RU" sz="105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9292346" y="4105410"/>
            <a:ext cx="1203798" cy="1805148"/>
            <a:chOff x="602013" y="3800755"/>
            <a:chExt cx="1669625" cy="250367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602039" y="3800755"/>
              <a:ext cx="1669599" cy="2503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chemeClr val="tx1"/>
                  </a:solidFill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35" t="22158" r="17068" b="15467"/>
            <a:stretch/>
          </p:blipFill>
          <p:spPr>
            <a:xfrm flipH="1">
              <a:off x="602013" y="3800755"/>
              <a:ext cx="1669625" cy="2503677"/>
            </a:xfrm>
            <a:prstGeom prst="rect">
              <a:avLst/>
            </a:prstGeom>
          </p:spPr>
        </p:pic>
      </p:grp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7272F4A0-43A2-4D51-BC7B-6B8B66517FC8}"/>
              </a:ext>
            </a:extLst>
          </p:cNvPr>
          <p:cNvSpPr/>
          <p:nvPr/>
        </p:nvSpPr>
        <p:spPr>
          <a:xfrm>
            <a:off x="9215685" y="1349213"/>
            <a:ext cx="25538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Отсек слаботочного</a:t>
            </a:r>
          </a:p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оборудования</a:t>
            </a:r>
          </a:p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Перфорированные рейки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установки оборудования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(ТВ, интернет, связь)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7272F4A0-43A2-4D51-BC7B-6B8B66517FC8}"/>
              </a:ext>
            </a:extLst>
          </p:cNvPr>
          <p:cNvSpPr/>
          <p:nvPr/>
        </p:nvSpPr>
        <p:spPr>
          <a:xfrm>
            <a:off x="9179226" y="6065001"/>
            <a:ext cx="16668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ЩЭ 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PROxima</a:t>
            </a:r>
            <a:endParaRPr lang="ru-RU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272F4A0-43A2-4D51-BC7B-6B8B66517FC8}"/>
              </a:ext>
            </a:extLst>
          </p:cNvPr>
          <p:cNvSpPr/>
          <p:nvPr/>
        </p:nvSpPr>
        <p:spPr>
          <a:xfrm>
            <a:off x="176293" y="1835960"/>
            <a:ext cx="35254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Вводно-распределительный отсек</a:t>
            </a:r>
          </a:p>
          <a:p>
            <a:pPr marL="171450" indent="-171450">
              <a:buClr>
                <a:srgbClr val="E31A2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DIN-рейки для модульного оборудования</a:t>
            </a:r>
          </a:p>
          <a:p>
            <a:pPr marL="171450" indent="-171450">
              <a:buClr>
                <a:srgbClr val="E31A2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Защитная панель</a:t>
            </a:r>
          </a:p>
          <a:p>
            <a:pPr marL="171450" indent="-171450">
              <a:buClr>
                <a:srgbClr val="E31A2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Пластина для сборки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заземляющей шины*</a:t>
            </a:r>
            <a:endParaRPr lang="ru-RU"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7272F4A0-43A2-4D51-BC7B-6B8B66517FC8}"/>
              </a:ext>
            </a:extLst>
          </p:cNvPr>
          <p:cNvSpPr/>
          <p:nvPr/>
        </p:nvSpPr>
        <p:spPr>
          <a:xfrm>
            <a:off x="176292" y="4259001"/>
            <a:ext cx="37735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Учетный отсек</a:t>
            </a:r>
          </a:p>
          <a:p>
            <a:pPr marL="228600" indent="-228600">
              <a:buClr>
                <a:srgbClr val="E31A2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DIN-рейки для крепления счетчиков</a:t>
            </a:r>
          </a:p>
          <a:p>
            <a:pPr marL="228600" indent="-228600">
              <a:buClr>
                <a:srgbClr val="E31A2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Электроизоляционный картон закрывает токоведущие части* </a:t>
            </a:r>
          </a:p>
          <a:p>
            <a:pPr marL="228600" indent="-228600">
              <a:buClr>
                <a:srgbClr val="E31A2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Крепления на изоляторах для удобной разводки магистральных проводов*</a:t>
            </a:r>
          </a:p>
        </p:txBody>
      </p:sp>
      <p:sp>
        <p:nvSpPr>
          <p:cNvPr id="29" name="Текст 7">
            <a:extLst>
              <a:ext uri="{FF2B5EF4-FFF2-40B4-BE49-F238E27FC236}">
                <a16:creationId xmlns:a16="http://schemas.microsoft.com/office/drawing/2014/main" id="{A01F27F3-B341-4D0F-BC7B-B9E3890422A3}"/>
              </a:ext>
            </a:extLst>
          </p:cNvPr>
          <p:cNvSpPr txBox="1">
            <a:spLocks/>
          </p:cNvSpPr>
          <p:nvPr/>
        </p:nvSpPr>
        <p:spPr>
          <a:xfrm>
            <a:off x="457198" y="237918"/>
            <a:ext cx="7319729" cy="561388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КОНСТРУКЦИЯ ЩИТОВ ЭТАЖНЫХ</a:t>
            </a: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68E75B6F-B175-475D-98DB-50A2899E8DDD}"/>
              </a:ext>
            </a:extLst>
          </p:cNvPr>
          <p:cNvCxnSpPr>
            <a:cxnSpLocks/>
          </p:cNvCxnSpPr>
          <p:nvPr/>
        </p:nvCxnSpPr>
        <p:spPr>
          <a:xfrm flipH="1" flipV="1">
            <a:off x="3749934" y="2297806"/>
            <a:ext cx="1206480" cy="346726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Овал 32">
            <a:extLst>
              <a:ext uri="{FF2B5EF4-FFF2-40B4-BE49-F238E27FC236}">
                <a16:creationId xmlns:a16="http://schemas.microsoft.com/office/drawing/2014/main" id="{1C541E96-988C-424D-87D4-715A1DF39D6C}"/>
              </a:ext>
            </a:extLst>
          </p:cNvPr>
          <p:cNvSpPr/>
          <p:nvPr/>
        </p:nvSpPr>
        <p:spPr>
          <a:xfrm>
            <a:off x="4913524" y="2599000"/>
            <a:ext cx="91064" cy="91064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45281DA7-7EB4-4D93-B5E2-354089F28AF8}"/>
              </a:ext>
            </a:extLst>
          </p:cNvPr>
          <p:cNvCxnSpPr>
            <a:cxnSpLocks/>
          </p:cNvCxnSpPr>
          <p:nvPr/>
        </p:nvCxnSpPr>
        <p:spPr>
          <a:xfrm flipH="1">
            <a:off x="3749934" y="4110578"/>
            <a:ext cx="1191466" cy="344690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Овал 34">
            <a:extLst>
              <a:ext uri="{FF2B5EF4-FFF2-40B4-BE49-F238E27FC236}">
                <a16:creationId xmlns:a16="http://schemas.microsoft.com/office/drawing/2014/main" id="{2B6B0FF9-047D-44E2-976E-8EFA9A678087}"/>
              </a:ext>
            </a:extLst>
          </p:cNvPr>
          <p:cNvSpPr/>
          <p:nvPr/>
        </p:nvSpPr>
        <p:spPr>
          <a:xfrm>
            <a:off x="4898536" y="4065046"/>
            <a:ext cx="91064" cy="91064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3F350D97-3AD7-4FA6-9B63-1E8281311FB4}"/>
              </a:ext>
            </a:extLst>
          </p:cNvPr>
          <p:cNvCxnSpPr>
            <a:cxnSpLocks/>
          </p:cNvCxnSpPr>
          <p:nvPr/>
        </p:nvCxnSpPr>
        <p:spPr>
          <a:xfrm flipV="1">
            <a:off x="7180593" y="1857045"/>
            <a:ext cx="1880737" cy="961658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Овал 36">
            <a:extLst>
              <a:ext uri="{FF2B5EF4-FFF2-40B4-BE49-F238E27FC236}">
                <a16:creationId xmlns:a16="http://schemas.microsoft.com/office/drawing/2014/main" id="{A4444F7F-97FF-4FD5-95CF-A913ABCA8F39}"/>
              </a:ext>
            </a:extLst>
          </p:cNvPr>
          <p:cNvSpPr/>
          <p:nvPr/>
        </p:nvSpPr>
        <p:spPr>
          <a:xfrm>
            <a:off x="7130406" y="2777826"/>
            <a:ext cx="91064" cy="91064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226F3933-0986-4146-B1C5-B62B8EF3B88D}"/>
              </a:ext>
            </a:extLst>
          </p:cNvPr>
          <p:cNvCxnSpPr>
            <a:cxnSpLocks/>
          </p:cNvCxnSpPr>
          <p:nvPr/>
        </p:nvCxnSpPr>
        <p:spPr>
          <a:xfrm flipV="1">
            <a:off x="6199788" y="3739484"/>
            <a:ext cx="2861542" cy="273532"/>
          </a:xfrm>
          <a:prstGeom prst="line">
            <a:avLst/>
          </a:prstGeom>
          <a:ln w="19050">
            <a:solidFill>
              <a:srgbClr val="DA08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0" name="Овал 39">
            <a:extLst>
              <a:ext uri="{FF2B5EF4-FFF2-40B4-BE49-F238E27FC236}">
                <a16:creationId xmlns:a16="http://schemas.microsoft.com/office/drawing/2014/main" id="{2000E59A-AFB3-45DB-AF9C-F4C44D6F547F}"/>
              </a:ext>
            </a:extLst>
          </p:cNvPr>
          <p:cNvSpPr/>
          <p:nvPr/>
        </p:nvSpPr>
        <p:spPr>
          <a:xfrm>
            <a:off x="6151653" y="3967483"/>
            <a:ext cx="91064" cy="91064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391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41C047F2-EC63-4824-BD6F-84B7DD5F95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25819"/>
              </p:ext>
            </p:extLst>
          </p:nvPr>
        </p:nvGraphicFramePr>
        <p:xfrm>
          <a:off x="570368" y="4632864"/>
          <a:ext cx="3718358" cy="12834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18358">
                  <a:extLst>
                    <a:ext uri="{9D8B030D-6E8A-4147-A177-3AD203B41FA5}">
                      <a16:colId xmlns:a16="http://schemas.microsoft.com/office/drawing/2014/main" val="2201318624"/>
                    </a:ext>
                  </a:extLst>
                </a:gridCol>
              </a:tblGrid>
              <a:tr h="3208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Общие изменения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70979"/>
                  </a:ext>
                </a:extLst>
              </a:tr>
              <a:tr h="32087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Уменьшена глубина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559240"/>
                  </a:ext>
                </a:extLst>
              </a:tr>
              <a:tr h="32087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Было: 160 мм </a:t>
                      </a:r>
                      <a:r>
                        <a:rPr lang="ru-RU" sz="1000" b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–</a:t>
                      </a: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общая, 145 мм </a:t>
                      </a:r>
                      <a:r>
                        <a:rPr lang="ru-RU" sz="1000" b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–</a:t>
                      </a: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000" u="none" strike="noStrike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встраиваемой части</a:t>
                      </a:r>
                      <a:endParaRPr lang="ru-RU" sz="100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8893197"/>
                  </a:ext>
                </a:extLst>
              </a:tr>
              <a:tr h="32087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Стало: 150 мм </a:t>
                      </a:r>
                      <a:r>
                        <a:rPr lang="ru-RU" sz="1000" b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–</a:t>
                      </a: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общая, 135 мм </a:t>
                      </a:r>
                      <a:r>
                        <a:rPr lang="ru-RU" sz="1000" b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–</a:t>
                      </a: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000" u="none" strike="noStrike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встраиваемой части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17884"/>
                  </a:ext>
                </a:extLst>
              </a:tr>
            </a:tbl>
          </a:graphicData>
        </a:graphic>
      </p:graphicFrame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41C047F2-EC63-4824-BD6F-84B7DD5F95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513680"/>
              </p:ext>
            </p:extLst>
          </p:nvPr>
        </p:nvGraphicFramePr>
        <p:xfrm>
          <a:off x="7100407" y="4632864"/>
          <a:ext cx="3718358" cy="12834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18358">
                  <a:extLst>
                    <a:ext uri="{9D8B030D-6E8A-4147-A177-3AD203B41FA5}">
                      <a16:colId xmlns:a16="http://schemas.microsoft.com/office/drawing/2014/main" val="2201318624"/>
                    </a:ext>
                  </a:extLst>
                </a:gridCol>
              </a:tblGrid>
              <a:tr h="3208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Изменения ЩЭ </a:t>
                      </a:r>
                      <a:r>
                        <a:rPr lang="en-US" sz="13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BASIC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70979"/>
                  </a:ext>
                </a:extLst>
              </a:tr>
              <a:tr h="32087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Увеличена толщина металла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559240"/>
                  </a:ext>
                </a:extLst>
              </a:tr>
              <a:tr h="32087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Было: 0,6 мм – двери, каркас и рама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5591132"/>
                  </a:ext>
                </a:extLst>
              </a:tr>
              <a:tr h="32087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Стало: </a:t>
                      </a:r>
                      <a:r>
                        <a:rPr lang="en-US" sz="1000" u="none" strike="noStrike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r>
                        <a:rPr lang="ru-RU" sz="1000" u="none" strike="noStrike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,7 мм </a:t>
                      </a:r>
                      <a:r>
                        <a:rPr lang="ru-RU" sz="1000" b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–</a:t>
                      </a:r>
                      <a:r>
                        <a:rPr lang="ru-RU" sz="1000" u="none" strike="noStrike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двери / 1 мм – каркас и рама</a:t>
                      </a:r>
                      <a:endParaRPr lang="en-US" sz="1000" u="none" strike="noStrike" baseline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2132249"/>
                  </a:ext>
                </a:extLst>
              </a:tr>
            </a:tbl>
          </a:graphicData>
        </a:graphic>
      </p:graphicFrame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A3E54F9-D782-47CC-817E-3694D63E97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5" r="15010"/>
          <a:stretch/>
        </p:blipFill>
        <p:spPr>
          <a:xfrm>
            <a:off x="521853" y="1533479"/>
            <a:ext cx="2867200" cy="2646724"/>
          </a:xfrm>
          <a:prstGeom prst="rect">
            <a:avLst/>
          </a:prstGeom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16779A42-3BDC-494F-93A6-022D4CD3D93E}"/>
              </a:ext>
            </a:extLst>
          </p:cNvPr>
          <p:cNvCxnSpPr/>
          <p:nvPr/>
        </p:nvCxnSpPr>
        <p:spPr>
          <a:xfrm flipV="1">
            <a:off x="3334864" y="1843836"/>
            <a:ext cx="0" cy="218114"/>
          </a:xfrm>
          <a:prstGeom prst="line">
            <a:avLst/>
          </a:prstGeom>
          <a:ln w="9525">
            <a:solidFill>
              <a:srgbClr val="DA08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14ECDF49-AF96-4B4C-A4F9-B4246D723F73}"/>
              </a:ext>
            </a:extLst>
          </p:cNvPr>
          <p:cNvCxnSpPr>
            <a:cxnSpLocks/>
          </p:cNvCxnSpPr>
          <p:nvPr/>
        </p:nvCxnSpPr>
        <p:spPr>
          <a:xfrm>
            <a:off x="3099971" y="1952893"/>
            <a:ext cx="234893" cy="0"/>
          </a:xfrm>
          <a:prstGeom prst="straightConnector1">
            <a:avLst/>
          </a:prstGeom>
          <a:ln w="9525">
            <a:solidFill>
              <a:srgbClr val="DA0812"/>
            </a:solidFill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F2396502-BFAD-4DBF-AD26-2180123F7659}"/>
              </a:ext>
            </a:extLst>
          </p:cNvPr>
          <p:cNvCxnSpPr>
            <a:cxnSpLocks/>
          </p:cNvCxnSpPr>
          <p:nvPr/>
        </p:nvCxnSpPr>
        <p:spPr>
          <a:xfrm>
            <a:off x="3342199" y="1955338"/>
            <a:ext cx="369115" cy="293615"/>
          </a:xfrm>
          <a:prstGeom prst="line">
            <a:avLst/>
          </a:prstGeom>
          <a:ln w="9525">
            <a:solidFill>
              <a:srgbClr val="DA08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8762C25E-31BE-4AC9-8728-A9BBF7CE3E63}"/>
              </a:ext>
            </a:extLst>
          </p:cNvPr>
          <p:cNvCxnSpPr>
            <a:cxnSpLocks/>
          </p:cNvCxnSpPr>
          <p:nvPr/>
        </p:nvCxnSpPr>
        <p:spPr>
          <a:xfrm>
            <a:off x="3703979" y="2246508"/>
            <a:ext cx="789648" cy="0"/>
          </a:xfrm>
          <a:prstGeom prst="line">
            <a:avLst/>
          </a:prstGeom>
          <a:ln w="9525">
            <a:solidFill>
              <a:srgbClr val="DA08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75B5E1E-F7B8-46B6-B3F1-7EA30B2D3B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4993" y="1624756"/>
            <a:ext cx="2716938" cy="2716938"/>
          </a:xfrm>
          <a:prstGeom prst="rect">
            <a:avLst/>
          </a:prstGeom>
        </p:spPr>
      </p:pic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20593D4A-8CD9-4F10-B0E9-2AEC0CA609BE}"/>
              </a:ext>
            </a:extLst>
          </p:cNvPr>
          <p:cNvCxnSpPr>
            <a:cxnSpLocks/>
          </p:cNvCxnSpPr>
          <p:nvPr/>
        </p:nvCxnSpPr>
        <p:spPr>
          <a:xfrm>
            <a:off x="7684998" y="3919530"/>
            <a:ext cx="2219089" cy="70646"/>
          </a:xfrm>
          <a:prstGeom prst="line">
            <a:avLst/>
          </a:prstGeom>
          <a:ln w="9525">
            <a:solidFill>
              <a:srgbClr val="DA0812"/>
            </a:solidFill>
            <a:head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2A9FD025-4FD7-4DDD-A20A-D161DE3998DE}"/>
              </a:ext>
            </a:extLst>
          </p:cNvPr>
          <p:cNvCxnSpPr>
            <a:cxnSpLocks/>
          </p:cNvCxnSpPr>
          <p:nvPr/>
        </p:nvCxnSpPr>
        <p:spPr>
          <a:xfrm>
            <a:off x="7684998" y="2737044"/>
            <a:ext cx="2219089" cy="1253132"/>
          </a:xfrm>
          <a:prstGeom prst="line">
            <a:avLst/>
          </a:prstGeom>
          <a:ln w="9525">
            <a:solidFill>
              <a:srgbClr val="DA0812"/>
            </a:solidFill>
            <a:head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BCD88FAE-4510-4B72-87E5-3FC1A26E72DA}"/>
              </a:ext>
            </a:extLst>
          </p:cNvPr>
          <p:cNvCxnSpPr>
            <a:cxnSpLocks/>
          </p:cNvCxnSpPr>
          <p:nvPr/>
        </p:nvCxnSpPr>
        <p:spPr>
          <a:xfrm>
            <a:off x="9383170" y="3146114"/>
            <a:ext cx="520917" cy="844062"/>
          </a:xfrm>
          <a:prstGeom prst="line">
            <a:avLst/>
          </a:prstGeom>
          <a:ln w="9525">
            <a:solidFill>
              <a:srgbClr val="DA0812"/>
            </a:solidFill>
            <a:head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0D7ECB8-A126-4403-9C20-91797A80E5C4}"/>
              </a:ext>
            </a:extLst>
          </p:cNvPr>
          <p:cNvSpPr txBox="1"/>
          <p:nvPr/>
        </p:nvSpPr>
        <p:spPr>
          <a:xfrm>
            <a:off x="9904087" y="3843982"/>
            <a:ext cx="138645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Двери 0,7 мм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AC0081AD-64BB-4A6F-9615-C58DB3C31EB2}"/>
              </a:ext>
            </a:extLst>
          </p:cNvPr>
          <p:cNvCxnSpPr>
            <a:cxnSpLocks/>
            <a:endCxn id="61" idx="3"/>
          </p:cNvCxnSpPr>
          <p:nvPr/>
        </p:nvCxnSpPr>
        <p:spPr>
          <a:xfrm flipH="1" flipV="1">
            <a:off x="6965465" y="1479780"/>
            <a:ext cx="1977770" cy="771538"/>
          </a:xfrm>
          <a:prstGeom prst="line">
            <a:avLst/>
          </a:prstGeom>
          <a:ln w="9525">
            <a:solidFill>
              <a:srgbClr val="DA0812"/>
            </a:solidFill>
            <a:head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9B919173-8EEE-45F1-9F78-2BA9DAACF92A}"/>
              </a:ext>
            </a:extLst>
          </p:cNvPr>
          <p:cNvCxnSpPr>
            <a:cxnSpLocks/>
            <a:endCxn id="61" idx="3"/>
          </p:cNvCxnSpPr>
          <p:nvPr/>
        </p:nvCxnSpPr>
        <p:spPr>
          <a:xfrm flipH="1" flipV="1">
            <a:off x="6965465" y="1479780"/>
            <a:ext cx="1216510" cy="251655"/>
          </a:xfrm>
          <a:prstGeom prst="line">
            <a:avLst/>
          </a:prstGeom>
          <a:ln w="9525">
            <a:solidFill>
              <a:srgbClr val="DA0812"/>
            </a:solidFill>
            <a:head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37AFB74-CCA6-4A54-91B6-A7A1D94EDA9F}"/>
              </a:ext>
            </a:extLst>
          </p:cNvPr>
          <p:cNvSpPr txBox="1"/>
          <p:nvPr/>
        </p:nvSpPr>
        <p:spPr>
          <a:xfrm>
            <a:off x="5090994" y="1333586"/>
            <a:ext cx="187447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Каркас и рама 1 мм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CC1417-266E-4282-B68D-8FFC0E3A6E15}"/>
              </a:ext>
            </a:extLst>
          </p:cNvPr>
          <p:cNvSpPr txBox="1"/>
          <p:nvPr/>
        </p:nvSpPr>
        <p:spPr>
          <a:xfrm>
            <a:off x="3811431" y="1923450"/>
            <a:ext cx="79220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135 мм</a:t>
            </a:r>
          </a:p>
        </p:txBody>
      </p:sp>
      <p:sp>
        <p:nvSpPr>
          <p:cNvPr id="46" name="Текст 7">
            <a:extLst>
              <a:ext uri="{FF2B5EF4-FFF2-40B4-BE49-F238E27FC236}">
                <a16:creationId xmlns:a16="http://schemas.microsoft.com/office/drawing/2014/main" id="{2A1B164F-5838-4272-A225-123B432504FF}"/>
              </a:ext>
            </a:extLst>
          </p:cNvPr>
          <p:cNvSpPr txBox="1">
            <a:spLocks/>
          </p:cNvSpPr>
          <p:nvPr/>
        </p:nvSpPr>
        <p:spPr>
          <a:xfrm>
            <a:off x="457198" y="237918"/>
            <a:ext cx="8252231" cy="561388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ЩЭ 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PROXIMA</a:t>
            </a: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 И 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BASIC</a:t>
            </a:r>
            <a:endParaRPr lang="ru-RU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3F6CC2EF-564C-4569-94E6-C6A6ACAF34A9}"/>
              </a:ext>
            </a:extLst>
          </p:cNvPr>
          <p:cNvSpPr/>
          <p:nvPr/>
        </p:nvSpPr>
        <p:spPr>
          <a:xfrm>
            <a:off x="8709430" y="6140987"/>
            <a:ext cx="22270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*Изменения с Августа 2023 г</a:t>
            </a:r>
            <a:endParaRPr lang="ru-RU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099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41C047F2-EC63-4824-BD6F-84B7DD5F95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673786"/>
              </p:ext>
            </p:extLst>
          </p:nvPr>
        </p:nvGraphicFramePr>
        <p:xfrm>
          <a:off x="7813413" y="1723604"/>
          <a:ext cx="3970338" cy="32838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98369">
                  <a:extLst>
                    <a:ext uri="{9D8B030D-6E8A-4147-A177-3AD203B41FA5}">
                      <a16:colId xmlns:a16="http://schemas.microsoft.com/office/drawing/2014/main" val="2201318624"/>
                    </a:ext>
                  </a:extLst>
                </a:gridCol>
                <a:gridCol w="1771969">
                  <a:extLst>
                    <a:ext uri="{9D8B030D-6E8A-4147-A177-3AD203B41FA5}">
                      <a16:colId xmlns:a16="http://schemas.microsoft.com/office/drawing/2014/main" val="1746789183"/>
                    </a:ext>
                  </a:extLst>
                </a:gridCol>
              </a:tblGrid>
              <a:tr h="4072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Характеристики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70979"/>
                  </a:ext>
                </a:extLst>
              </a:tr>
              <a:tr h="41241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Толщина металла, мм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двери</a:t>
                      </a:r>
                      <a:r>
                        <a:rPr lang="ru-RU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– 0,7</a:t>
                      </a:r>
                    </a:p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корпус – 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559240"/>
                  </a:ext>
                </a:extLst>
              </a:tr>
              <a:tr h="41166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Количество квартир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до 9 (12)*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7699077"/>
                  </a:ext>
                </a:extLst>
              </a:tr>
              <a:tr h="41166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Количество модулей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до 9 на квартиру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898733"/>
                  </a:ext>
                </a:extLst>
              </a:tr>
              <a:tr h="4116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Сечение магистральных проводников, мм²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до 95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71208"/>
                  </a:ext>
                </a:extLst>
              </a:tr>
              <a:tr h="40801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Способ установки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встраиваемый/ навесной**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5294916"/>
                  </a:ext>
                </a:extLst>
              </a:tr>
              <a:tr h="41166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Габариты (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ВхШхГ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), мм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1000х950х150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8231085"/>
                  </a:ext>
                </a:extLst>
              </a:tr>
              <a:tr h="40952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Габариты ниши (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ВхШхГ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), мм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мин: 910х870х135</a:t>
                      </a:r>
                    </a:p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макс: 980x930x135+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002957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52" y="1581736"/>
            <a:ext cx="3541001" cy="35410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6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159" y="2252004"/>
            <a:ext cx="3794195" cy="34492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82812" y="5316979"/>
            <a:ext cx="4100940" cy="553998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* — в зависимости от типа прибора учета</a:t>
            </a:r>
          </a:p>
          <a:p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** — при использовании специального кожуха для навесного исполнения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331A52AA-91E6-41EA-A6A6-09AA9043EB77}"/>
              </a:ext>
            </a:extLst>
          </p:cNvPr>
          <p:cNvSpPr txBox="1">
            <a:spLocks/>
          </p:cNvSpPr>
          <p:nvPr/>
        </p:nvSpPr>
        <p:spPr>
          <a:xfrm>
            <a:off x="457198" y="237917"/>
            <a:ext cx="9220201" cy="1005423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ЩЭ 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PROXIMA</a:t>
            </a: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 СО СЛАБОТОЧНЫМ ОТСЕКОМ (СПРАВА/СЛЕВА)</a:t>
            </a:r>
          </a:p>
        </p:txBody>
      </p:sp>
    </p:spTree>
    <p:extLst>
      <p:ext uri="{BB962C8B-B14F-4D97-AF65-F5344CB8AC3E}">
        <p14:creationId xmlns:p14="http://schemas.microsoft.com/office/powerpoint/2010/main" val="4126732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5" y="1416405"/>
            <a:ext cx="2494734" cy="358667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00" b="97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22" r="29455"/>
          <a:stretch/>
        </p:blipFill>
        <p:spPr>
          <a:xfrm>
            <a:off x="4095504" y="1838337"/>
            <a:ext cx="2169305" cy="3926694"/>
          </a:xfrm>
          <a:prstGeom prst="rect">
            <a:avLst/>
          </a:prstGeo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CD19ECE2-B1B2-4E29-84EF-7C55BAA16E3E}"/>
              </a:ext>
            </a:extLst>
          </p:cNvPr>
          <p:cNvSpPr txBox="1">
            <a:spLocks/>
          </p:cNvSpPr>
          <p:nvPr/>
        </p:nvSpPr>
        <p:spPr>
          <a:xfrm>
            <a:off x="457198" y="237917"/>
            <a:ext cx="9220201" cy="471777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ЩЭ 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PROXIMA</a:t>
            </a: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 БЕЗ СЛАБОТОЧНОГО ОТСЕКА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4A7450-E47F-4F9F-8494-86825D8293EC}"/>
              </a:ext>
            </a:extLst>
          </p:cNvPr>
          <p:cNvSpPr txBox="1"/>
          <p:nvPr/>
        </p:nvSpPr>
        <p:spPr>
          <a:xfrm>
            <a:off x="7682812" y="5316979"/>
            <a:ext cx="4100940" cy="553998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* — в зависимости от типа прибора учета</a:t>
            </a:r>
          </a:p>
          <a:p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** — при использовании специального кожуха для навесного исполнения</a:t>
            </a:r>
          </a:p>
        </p:txBody>
      </p:sp>
      <p:graphicFrame>
        <p:nvGraphicFramePr>
          <p:cNvPr id="31" name="Таблица 30">
            <a:extLst>
              <a:ext uri="{FF2B5EF4-FFF2-40B4-BE49-F238E27FC236}">
                <a16:creationId xmlns:a16="http://schemas.microsoft.com/office/drawing/2014/main" id="{F2541B51-38F5-41BD-91C4-1878531950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190855"/>
              </p:ext>
            </p:extLst>
          </p:nvPr>
        </p:nvGraphicFramePr>
        <p:xfrm>
          <a:off x="7813413" y="1723604"/>
          <a:ext cx="3970338" cy="32838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98369">
                  <a:extLst>
                    <a:ext uri="{9D8B030D-6E8A-4147-A177-3AD203B41FA5}">
                      <a16:colId xmlns:a16="http://schemas.microsoft.com/office/drawing/2014/main" val="2201318624"/>
                    </a:ext>
                  </a:extLst>
                </a:gridCol>
                <a:gridCol w="1771969">
                  <a:extLst>
                    <a:ext uri="{9D8B030D-6E8A-4147-A177-3AD203B41FA5}">
                      <a16:colId xmlns:a16="http://schemas.microsoft.com/office/drawing/2014/main" val="1746789183"/>
                    </a:ext>
                  </a:extLst>
                </a:gridCol>
              </a:tblGrid>
              <a:tr h="4072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Характеристики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70979"/>
                  </a:ext>
                </a:extLst>
              </a:tr>
              <a:tr h="41241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Толщина металла, мм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двери</a:t>
                      </a:r>
                      <a:r>
                        <a:rPr lang="ru-RU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– 0,7</a:t>
                      </a:r>
                    </a:p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корпус – 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559240"/>
                  </a:ext>
                </a:extLst>
              </a:tr>
              <a:tr h="41166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Количество квартир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до 8 (12)*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7699077"/>
                  </a:ext>
                </a:extLst>
              </a:tr>
              <a:tr h="41166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Количество модулей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до 9 на квартиру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898733"/>
                  </a:ext>
                </a:extLst>
              </a:tr>
              <a:tr h="4116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Сечение магистральных проводников, мм²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до 95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71208"/>
                  </a:ext>
                </a:extLst>
              </a:tr>
              <a:tr h="40801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Способ установки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встраиваемый/ навесной**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5294916"/>
                  </a:ext>
                </a:extLst>
              </a:tr>
              <a:tr h="41166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Габариты (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ВхШхГ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), мм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1000х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50х150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8231085"/>
                  </a:ext>
                </a:extLst>
              </a:tr>
              <a:tr h="40952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Габариты ниши (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ВхШхГ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), мм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мин: 910х870х135</a:t>
                      </a:r>
                    </a:p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макс: 980x930x135+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002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2791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7">
            <a:extLst>
              <a:ext uri="{FF2B5EF4-FFF2-40B4-BE49-F238E27FC236}">
                <a16:creationId xmlns:a16="http://schemas.microsoft.com/office/drawing/2014/main" id="{3F0DF3FA-FAA9-47F5-A012-3AB7182B1CB5}"/>
              </a:ext>
            </a:extLst>
          </p:cNvPr>
          <p:cNvSpPr txBox="1">
            <a:spLocks/>
          </p:cNvSpPr>
          <p:nvPr/>
        </p:nvSpPr>
        <p:spPr>
          <a:xfrm>
            <a:off x="457198" y="236306"/>
            <a:ext cx="8703894" cy="966402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ЩЭ 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PROXIMA</a:t>
            </a: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 НАЛИЧИЕ СЪЕМНОЙ РАМЫ С 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DIN-</a:t>
            </a: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РЕЙКАМИ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49" y="1779011"/>
            <a:ext cx="3765701" cy="3814877"/>
          </a:xfrm>
          <a:prstGeom prst="rect">
            <a:avLst/>
          </a:prstGeom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6335" r="-1"/>
          <a:stretch/>
        </p:blipFill>
        <p:spPr>
          <a:xfrm>
            <a:off x="7318408" y="1999268"/>
            <a:ext cx="3323598" cy="3594639"/>
          </a:xfrm>
          <a:prstGeom prst="rect">
            <a:avLst/>
          </a:prstGeom>
          <a:ln>
            <a:noFill/>
          </a:ln>
        </p:spPr>
      </p:pic>
      <p:cxnSp>
        <p:nvCxnSpPr>
          <p:cNvPr id="29" name="Прямая со стрелкой 28"/>
          <p:cNvCxnSpPr/>
          <p:nvPr/>
        </p:nvCxnSpPr>
        <p:spPr>
          <a:xfrm flipV="1">
            <a:off x="8133940" y="3980221"/>
            <a:ext cx="864657" cy="195718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7092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3716</TotalTime>
  <Words>1672</Words>
  <Application>Microsoft Office PowerPoint</Application>
  <PresentationFormat>Широкоэкранный</PresentationFormat>
  <Paragraphs>405</Paragraphs>
  <Slides>33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bold</vt:lpstr>
      <vt:lpstr>Calibri Light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Ларшников Алексей Игоревич</dc:creator>
  <cp:lastModifiedBy>Бакулина Октябрина Александровна</cp:lastModifiedBy>
  <cp:revision>277</cp:revision>
  <dcterms:created xsi:type="dcterms:W3CDTF">2023-05-29T14:07:59Z</dcterms:created>
  <dcterms:modified xsi:type="dcterms:W3CDTF">2024-09-13T10:39:08Z</dcterms:modified>
</cp:coreProperties>
</file>